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40" r:id="rId2"/>
  </p:sldMasterIdLst>
  <p:notesMasterIdLst>
    <p:notesMasterId r:id="rId31"/>
  </p:notesMasterIdLst>
  <p:handoutMasterIdLst>
    <p:handoutMasterId r:id="rId32"/>
  </p:handoutMasterIdLst>
  <p:sldIdLst>
    <p:sldId id="256" r:id="rId3"/>
    <p:sldId id="401" r:id="rId4"/>
    <p:sldId id="407" r:id="rId5"/>
    <p:sldId id="402" r:id="rId6"/>
    <p:sldId id="440" r:id="rId7"/>
    <p:sldId id="434" r:id="rId8"/>
    <p:sldId id="406" r:id="rId9"/>
    <p:sldId id="438" r:id="rId10"/>
    <p:sldId id="435" r:id="rId11"/>
    <p:sldId id="403" r:id="rId12"/>
    <p:sldId id="350" r:id="rId13"/>
    <p:sldId id="439" r:id="rId14"/>
    <p:sldId id="426" r:id="rId15"/>
    <p:sldId id="417" r:id="rId16"/>
    <p:sldId id="352" r:id="rId17"/>
    <p:sldId id="408" r:id="rId18"/>
    <p:sldId id="422" r:id="rId19"/>
    <p:sldId id="421" r:id="rId20"/>
    <p:sldId id="423" r:id="rId21"/>
    <p:sldId id="383" r:id="rId22"/>
    <p:sldId id="346" r:id="rId23"/>
    <p:sldId id="428" r:id="rId24"/>
    <p:sldId id="432" r:id="rId25"/>
    <p:sldId id="431" r:id="rId26"/>
    <p:sldId id="429" r:id="rId27"/>
    <p:sldId id="430" r:id="rId28"/>
    <p:sldId id="420" r:id="rId29"/>
    <p:sldId id="441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50" autoAdjust="0"/>
    <p:restoredTop sz="94485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EA7D0-EADA-4C22-9A7D-EBA90CAD62BC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37022-6402-436F-B013-11EA83518D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20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1BEB4-F804-445B-A807-B5803ED09C9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55124-3A3D-4F51-B984-8B674B1C1C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6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54750"/>
            <a:ext cx="4016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28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94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84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54750"/>
            <a:ext cx="4016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879475"/>
            <a:ext cx="8370380" cy="3932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530096"/>
            <a:ext cx="8348472" cy="45994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5349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54750"/>
            <a:ext cx="4016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142999"/>
            <a:ext cx="8348472" cy="5006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3198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313419"/>
            <a:ext cx="8117206" cy="57451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  <a:prstGeom prst="rect">
            <a:avLst/>
          </a:prstGeo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657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/>
              <a:t>SINGLE LINE TITLE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142999"/>
            <a:ext cx="8348472" cy="5006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3237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54750"/>
            <a:ext cx="4016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74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59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15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5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5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14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43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54750"/>
            <a:ext cx="4016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142999"/>
            <a:ext cx="8348472" cy="5006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644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68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39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42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20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8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81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84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735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92" r:id="rId14"/>
    <p:sldLayoutId id="214748369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0072B5"/>
        </a:buClr>
        <a:buSzPct val="7500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400">
          <a:solidFill>
            <a:schemeClr val="bg1"/>
          </a:solidFill>
          <a:latin typeface="+mn-lt"/>
        </a:defRPr>
      </a:lvl2pPr>
      <a:lvl3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3pPr>
      <a:lvl4pPr marL="1714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4pPr>
      <a:lvl5pPr marL="21717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5pPr>
      <a:lvl6pPr marL="26289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6pPr>
      <a:lvl7pPr marL="30861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7pPr>
      <a:lvl8pPr marL="35433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8pPr>
      <a:lvl9pPr marL="40005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F18A-D356-42DA-B0F3-4AA4D24B4EE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6F34-E167-4ED1-BA11-A37B2B1A9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The Diffusion of Innovations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Bernardo A. Huberman</a:t>
            </a:r>
          </a:p>
          <a:p>
            <a:r>
              <a:rPr lang="en-US" sz="2400" dirty="0">
                <a:solidFill>
                  <a:schemeClr val="tx1"/>
                </a:solidFill>
              </a:rPr>
              <a:t>Mechanisms and Design Lab</a:t>
            </a:r>
          </a:p>
          <a:p>
            <a:r>
              <a:rPr lang="en-US" sz="2400" dirty="0">
                <a:solidFill>
                  <a:schemeClr val="tx1"/>
                </a:solidFill>
              </a:rPr>
              <a:t>HP Labs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600" y="60960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625" y="114300"/>
            <a:ext cx="825658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D</a:t>
            </a:r>
            <a:r>
              <a:rPr lang="en-US" altLang="en-US"/>
              <a:t>iscovering</a:t>
            </a:r>
            <a:endParaRPr lang="en-US" alt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025"/>
            <a:ext cx="387350" cy="219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9pPr>
          </a:lstStyle>
          <a:p>
            <a:fld id="{922DCFF7-53A7-45B2-AA9D-9AB781E6E6E9}" type="slidenum">
              <a:rPr lang="en-US" altLang="en-US" sz="900">
                <a:solidFill>
                  <a:srgbClr val="848589"/>
                </a:solidFill>
              </a:rPr>
              <a:pPr/>
              <a:t>10</a:t>
            </a:fld>
            <a:endParaRPr lang="en-US" altLang="en-US" sz="900">
              <a:solidFill>
                <a:srgbClr val="848589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38150" y="2371725"/>
            <a:ext cx="4562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9pPr>
          </a:lstStyle>
          <a:p>
            <a:pPr eaLnBrk="1" hangingPunct="1"/>
            <a:r>
              <a:rPr lang="en-US" altLang="en-US" dirty="0"/>
              <a:t>In the attention economy we become aware of what balloons to the top.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Seldom do we notice the rest.</a:t>
            </a:r>
          </a:p>
        </p:txBody>
      </p:sp>
      <p:pic>
        <p:nvPicPr>
          <p:cNvPr id="5" name="Picture 4" descr="C:\Users\huberman\Desktop\balloo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781175"/>
            <a:ext cx="3783013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56919" y="5486400"/>
            <a:ext cx="3600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Bk" panose="020B0502020204020303" pitchFamily="34" charset="0"/>
              </a:defRPr>
            </a:lvl9pPr>
          </a:lstStyle>
          <a:p>
            <a:pPr eaLnBrk="1" hangingPunct="1"/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963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latin typeface="+mj-lt"/>
                <a:ea typeface="+mj-ea"/>
                <a:cs typeface="+mj-cs"/>
              </a:rPr>
              <a:t>Adoption and externalities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2133600"/>
            <a:ext cx="4572000" cy="4247317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dirty="0"/>
              <a:t>The value of an innovation depends on how many individuals adopt it.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Telephone, email, social media, etc.</a:t>
            </a:r>
          </a:p>
          <a:p>
            <a:endParaRPr lang="en-US" dirty="0"/>
          </a:p>
          <a:p>
            <a:r>
              <a:rPr lang="en-US"/>
              <a:t>Note: the estimate of how many have adopted is not very precise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95600"/>
            <a:ext cx="266700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4495800"/>
            <a:ext cx="55626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answer is both interesting and surprising.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Exponentially long (in the number of people)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Very short (logarithmic in the number of people)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sz="900" dirty="0"/>
              <a:t>H. A. </a:t>
            </a:r>
            <a:r>
              <a:rPr lang="en-US" sz="900" dirty="0" err="1"/>
              <a:t>Ceccatto</a:t>
            </a:r>
            <a:r>
              <a:rPr lang="en-US" sz="900" dirty="0"/>
              <a:t> and B. A. Huberman, Proc. Natl. Acad. Sci. USA, Vol. 86, 3443-3446 (1989)</a:t>
            </a:r>
          </a:p>
          <a:p>
            <a:endParaRPr lang="en-US" sz="900" dirty="0"/>
          </a:p>
          <a:p>
            <a:r>
              <a:rPr lang="en-US" sz="900" dirty="0"/>
              <a:t>C. H. Loch and B. A. Huberman, Management Science, Vol. 45, 160-177 (1999)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304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Diffusion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447800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estimates are imperfect, how long until the new technology is adopted?</a:t>
            </a:r>
          </a:p>
          <a:p>
            <a:endParaRPr lang="en-US" dirty="0"/>
          </a:p>
          <a:p>
            <a:r>
              <a:rPr lang="en-US" dirty="0"/>
              <a:t>It is actually two questions:</a:t>
            </a:r>
          </a:p>
          <a:p>
            <a:endParaRPr lang="en-US" dirty="0"/>
          </a:p>
          <a:p>
            <a:r>
              <a:rPr lang="en-US" dirty="0"/>
              <a:t>	1. How long until adoption starts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2. Once adoption starts, how long </a:t>
            </a:r>
          </a:p>
          <a:p>
            <a:r>
              <a:rPr lang="en-US" dirty="0"/>
              <a:t>	    until a critical mass is formed.</a:t>
            </a:r>
          </a:p>
        </p:txBody>
      </p:sp>
    </p:spTree>
    <p:extLst>
      <p:ext uri="{BB962C8B-B14F-4D97-AF65-F5344CB8AC3E}">
        <p14:creationId xmlns:p14="http://schemas.microsoft.com/office/powerpoint/2010/main" val="399589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Dynamics: Punctuated Equilibrium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14600"/>
            <a:ext cx="6400800" cy="30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299" y="69160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latin typeface="+mj-lt"/>
                <a:ea typeface="+mj-ea"/>
                <a:cs typeface="+mj-cs"/>
              </a:rPr>
              <a:t>Diffusion of </a:t>
            </a:r>
            <a:r>
              <a:rPr lang="en-US" sz="3600" i="1" dirty="0">
                <a:latin typeface="+mj-lt"/>
                <a:ea typeface="+mj-ea"/>
                <a:cs typeface="+mj-cs"/>
              </a:rPr>
              <a:t>Soft technologies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899" y="4114800"/>
            <a:ext cx="685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</a:t>
            </a:r>
          </a:p>
          <a:p>
            <a:endParaRPr lang="en-US" dirty="0"/>
          </a:p>
          <a:p>
            <a:r>
              <a:rPr lang="en-US" dirty="0"/>
              <a:t>Quality circles: 90% of Fortune 500 companies adopted QC by 1985</a:t>
            </a:r>
          </a:p>
          <a:p>
            <a:r>
              <a:rPr lang="en-US" dirty="0"/>
              <a:t>	          80% abandoned it by 1987</a:t>
            </a:r>
          </a:p>
          <a:p>
            <a:endParaRPr lang="en-US" dirty="0"/>
          </a:p>
          <a:p>
            <a:r>
              <a:rPr lang="en-US" dirty="0"/>
              <a:t>Process re-engineering: same story</a:t>
            </a:r>
          </a:p>
          <a:p>
            <a:endParaRPr lang="en-US" dirty="0"/>
          </a:p>
          <a:p>
            <a:r>
              <a:rPr lang="en-US" dirty="0"/>
              <a:t>Education: fads are too many to be listed (new math, back to basics, multi-</a:t>
            </a:r>
            <a:r>
              <a:rPr lang="en-US" dirty="0" err="1"/>
              <a:t>sensoring</a:t>
            </a:r>
            <a:r>
              <a:rPr lang="en-US" dirty="0"/>
              <a:t> educations, </a:t>
            </a:r>
            <a:r>
              <a:rPr lang="en-US" dirty="0" err="1"/>
              <a:t>etc</a:t>
            </a:r>
            <a:r>
              <a:rPr lang="en-US" dirty="0"/>
              <a:t>, etc.)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4800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09298"/>
            <a:ext cx="7230483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6118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Soft technologies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743200"/>
            <a:ext cx="6324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adoption process is quite paradoxical: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path of the process quickly settles down to a fixed fraction of adopters that is </a:t>
            </a:r>
            <a:r>
              <a:rPr lang="en-US" i="1" dirty="0"/>
              <a:t>not</a:t>
            </a:r>
            <a:r>
              <a:rPr lang="en-US" dirty="0"/>
              <a:t> predetermined by initial conditions.</a:t>
            </a:r>
          </a:p>
          <a:p>
            <a:endParaRPr lang="en-US" dirty="0"/>
          </a:p>
          <a:p>
            <a:r>
              <a:rPr lang="en-US" dirty="0"/>
              <a:t>Outcomes </a:t>
            </a:r>
            <a:r>
              <a:rPr lang="en-US" i="1" dirty="0"/>
              <a:t>appear</a:t>
            </a:r>
            <a:r>
              <a:rPr lang="en-US" dirty="0"/>
              <a:t> to be deterministic and causally explained in spite of being governed by a stochastic process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5638800"/>
            <a:ext cx="556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J. </a:t>
            </a:r>
            <a:r>
              <a:rPr lang="en-US" sz="900" dirty="0" err="1"/>
              <a:t>Bendor</a:t>
            </a:r>
            <a:r>
              <a:rPr lang="en-US" sz="900" dirty="0"/>
              <a:t>, B. A. Huberman and F. Wu, Journal of Economic Behavior and Organizations, Vol. 72, 290-304 (2009)</a:t>
            </a:r>
          </a:p>
        </p:txBody>
      </p:sp>
    </p:spTree>
    <p:extLst>
      <p:ext uri="{BB962C8B-B14F-4D97-AF65-F5344CB8AC3E}">
        <p14:creationId xmlns:p14="http://schemas.microsoft.com/office/powerpoint/2010/main" val="199536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6118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A simple model of imitation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51054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6200" y="2362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is the final (if any) fraction of colors in the urn?</a:t>
            </a:r>
          </a:p>
        </p:txBody>
      </p:sp>
      <p:pic>
        <p:nvPicPr>
          <p:cNvPr id="2050" name="Picture 2" descr="Image result for polya urn sim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7281"/>
            <a:ext cx="33432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7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08857"/>
            <a:ext cx="3947163" cy="2789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308857"/>
            <a:ext cx="30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541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04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105559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90" y="2308857"/>
            <a:ext cx="4280473" cy="3025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528766"/>
            <a:ext cx="30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562600"/>
            <a:ext cx="3176291" cy="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28600"/>
            <a:ext cx="340795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7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08857"/>
            <a:ext cx="4709163" cy="3328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86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30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248946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2820194"/>
            <a:ext cx="43434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Hand made Axe, .5 million years ago, M. Ridley, “The Rational Optimist”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0" y="2743200"/>
            <a:ext cx="1943100" cy="2439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1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600" y="609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latin typeface="+mj-lt"/>
                <a:ea typeface="+mj-ea"/>
                <a:cs typeface="+mj-cs"/>
              </a:rPr>
              <a:t>Why should we care?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286000"/>
            <a:ext cx="685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Dynamics </a:t>
            </a:r>
            <a:r>
              <a:rPr lang="en-US" i="1" dirty="0"/>
              <a:t>appear to be deterministic </a:t>
            </a:r>
            <a:r>
              <a:rPr lang="en-US" dirty="0"/>
              <a:t>in spite of being stochastic.</a:t>
            </a:r>
          </a:p>
          <a:p>
            <a:endParaRPr lang="en-US" dirty="0"/>
          </a:p>
          <a:p>
            <a:r>
              <a:rPr lang="en-US" dirty="0"/>
              <a:t>In plain English, one cannot read much into that “history”.</a:t>
            </a:r>
          </a:p>
          <a:p>
            <a:endParaRPr lang="en-US" dirty="0"/>
          </a:p>
          <a:p>
            <a:r>
              <a:rPr lang="en-US" dirty="0"/>
              <a:t>If evidence is weak, the evolution of the process settles down to a fraction of adopters that is not predetermined.</a:t>
            </a:r>
          </a:p>
          <a:p>
            <a:endParaRPr lang="en-US" dirty="0"/>
          </a:p>
          <a:p>
            <a:r>
              <a:rPr lang="en-US" dirty="0"/>
              <a:t>When evidence is strong, the proportion of adopters is determined by the quality of the evidence.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74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-228600" y="555602"/>
            <a:ext cx="8118475" cy="573617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Internet Economics</a:t>
            </a:r>
          </a:p>
        </p:txBody>
      </p:sp>
      <p:sp>
        <p:nvSpPr>
          <p:cNvPr id="2" name="AutoShape 2" descr="data:image/jpeg;base64,/9j/4AAQSkZJRgABAQAAAQABAAD/2wCEAAkGBxQTEhUUExQWFBUXGSEbGRcYGRkgHBsgHyAYICAYHxwfHiggHxwlGx4YLTEiJSkrLi4uHB8zODMsNygtLisBCgoKDg0OGxAQGywkICQsLCw0LCwsLCwsLCwsLCwsLCwsLCwsLCwsLCwsLCwsLCwsLCwsLCwsLCwsLCwsLCwsLP/AABEIAJAA5gMBIgACEQEDEQH/xAAcAAACAgMBAQAAAAAAAAAAAAADBAIFAQYHAAj/xABAEAACAgAFAgQEBAQEBAUFAAABAgMRAAQSITFBUQUTImEGFDJxI0KBkQdSobFiwdHwFTNy4SRDU9LxFzRjkrL/xAAZAQACAwEAAAAAAAAAAAAAAAABAgADBAX/xAArEQACAgEDAgUEAwEBAAAAAAAAAQIRIQMSMQRBIlFhgfATcZHBMtHhQgX/2gAMAwEAAhEDEQA/AOM+D+HtmJ4oE2aV1QHsWIFn2F423P8AwAFjzDQ53L5hssC0saBwyhTRO4o0cB/hJ5Y8ThkldEWIM9uwUEhSALPuf6Y27xjxLTkc5Hm5MgJZgoiGSIDu2olvMK8puLBxCHPM58Nyr8uEDyyTx+YI0jk1AXxRHq4O67YrM54dLFRkjdAxIBdStlTTAWOQdj2x2XxLxJC/iEeXzMcLLl4MvBmGfTGQgYyosg2DEUdjexxqf8ZJiJspA0hlaHKoGc3bM1te++4rnfBIVvhvwSr5aDMTZ2DKicsI1lD2dBomwCALI/fFT4h8L5qPMyZXyXkmjO6xqz7fzDSPpNjfG+fEHgUWYi8OU53KxZeDLqsrGUFwWOp6jG5bgffFt4f45ls3Lms0MwIg88cXlvmGgqBAumX0DU7Fi3psDvgEOY+CfCWbzAm8uFwIAWkLKw0lReiqsuei84rz4PP5XnGGUQn/AM3y20f/ALVWOqeK+NLKvjjRZlEaWVFVfMq412d0ANOWFDbfbth3x7PZeDI52OPMrODBHFCDmS7spO7mOgiVXCi+bOCQ41k8o0jqkYLO7BFXuWIA/c9MbN8V/Cc+QlSLzI5WkjLa4751FCgvcsG6Dvh7+HWay2UEufzB/wCV+HDEhXzS7jeUBv5VOxPc42GJ8nmB4M8crJHBmXV/mHjMgAKyguRXpJVgDX5sQBzDPeD5iNS8kEqIG0l3RgurqpJFX7XiGZ8InjjWV4ZUjf6XZGCt9mIo46XJ8RpmsrnPmMyVXNZ+OMAsCYoVILSKvAAU8gVa4uvH85C2XkgOYjczZyCO/mjLUQZakbVSpYuwgodcQhy74n+E5sm1N61CIzuqtpQyAkRsTsGqse8N+Dc5Ksjrl5dMcRlYsjKNIBIA29RIBoDnHTsnm4M9mfGFlkAyqPDMW5BSA7qP+pQQPvimy/xIc1lPFZfPWCWd4wsbSadMK7Ug6nTQ27HECaJnPh90+WCB5XzEfmLEsb6wDdCivq4O6itjhNPB8wZvIEE3nDmLQ+v7lavHX8/4tC8+egy2ahim+Wgy8ExcKmlbMgVx9JNnjFf8O+KMuYzKnxDL5wiJIPxWeHzIwSx8ucbgoSfUbJxCHMH8NmDmMxSCRRbRmNtYrckrVgV1wqtE78HtjfvibMf+KzmYyeetIoVjuSQs7qwAaGNmFuoN7neuuNLyuXZthW44BAO3a8PFWK3RiGAMRTiyQKN3v/SsbF4b4SxLFIxIKpAStnSd2Au6J1cYpY8qSFIB69N66mh0Hf742XJKpQFtL6BQIOl6HAvcGsbun0vQwdTq0hXMKKqih/ML229ubw7kMnIAXCX6aC2CQOnp5G2JFRK7M7BCbYk/0X9uuHMyArLKysrk2GjI0v8AY9PfGxQXJglPG0RZEkFKGR/zb+kDqT7AYxlKdyqHRS1Fe33N9zv++CzI8iyFQDZuQr1vcKB1Uf1xKTxNZAEmX0gAKw+pKFfqL6YNIl4okc44icvauhAsjZvY++KdIzI/qO53b2UYnmMw7VqYsB9AP96xaZONI5AhB8wi9Z4N/lrt74TapMdVBX3BeGTR+ry1ogUyHfUO/wB8JMYomMkbamP0r2PucMZkxwyl1NN/6fUH79sU0klEn8x/pgSqh4Rt35mZpQDbbsdzj2LPwmSFI7kUMWPXHsV/TvJZ9SsUzXvhfws5vNwZayBLIqsRyBfqI9wt46Jkv4Y5WXxFokll+TEMcmu11lpSQig6a3onjgHGmfAHjMWUzXzEt2kUnl0L/EKkL9h743jJfxGyqJklGpfIgJkIU20yxmOJfdQC+/Fkdsck6xWfC3hniCPMfDJ0jheVkjWSSPVN5ZaiEYG2A6gDCcHwnNn8qubZnkzeYncFpGCxrFGo1yOa2pqHNcbYt/hH4x8OykWXIBjmSJw6iBDqlo1KZrLaTsAFG3XGPCPjzLJlcv4exYZZstIuYOgk+bJdEdwp3sck+2IA1zw/4LeXLwtGNc2YzLQwuHXy2CA6jVauQ3q4qsL+JfAucijRiqSB5fJCxuGZZDwjAfSTtt7jGz+C/F+Vy58ODa6yeXmJ9J/58nT3Xb6vfGPgPx5FHh+WiUyzjNSZiZbC6joKKFZtmfQSa7ir64gTXvE/4e5uCKWVzAUhrzCsqtpYmtBofWLBIOM/CPgWWmTOT5lpvKysat+EUDOWNAeoEY2n438PiyPh0sAMwlzea1nzgqvoTcNpVj6dRrUaskmgKxTfDfieS+QzOWzMz5Z55UYmOIuCkYFAbiizFv8ATB7AA574RikjyuYyBlaLMyNEI5igeORbIJYekpVnpVe+BH+H+Z8/Lw64CMwxCTLKGQlPqUEfmH8vXF1D8Y5Ay5eAwt8jl45NBdFcmV6qd4gaIHRb67+1mPjbJ/NeHNcpiyqSlvwkSnfYsY1paAogLZ3xAGsn+HUpnmihmgZYpBEsjyIuuQ0QgFn1G/ps0dsa3kvCz84mWmBU+csUgBFi3CtR46nfHQfhH4i8OyywszMZUmd5ZPl0Zplt9DFmNxAfyrZO2NHPigbOjMmz/wCI8xj7eZqFD/pwaBZ0DL/DT/K+JwPmZkyeWMxy8Q0DzXiRpGLnTbKPTYsbnGtzfADGPLxx3800Xnz62AhgiJOjUSLDGiTv+m+Nkm/iFlH8U8wq3yKwyxhdJtjLRkYrz6jt+mKXKfFseYPiEecLxLnCtOi62iCH0Jo21LpoUO17YCTC2VP/ANP838ymVCqzNEZkKsNDr1KvuDuAP9LxaZL+Hkj5eb1eZmvPjhRYnUx2wDNqbSfoUgmiKxYn4syypLHEJESLJNlICw9ZLsdcj1st7EDpXIJ2Z+CviyLJ5TLZam0SSynNeg/Sw0Lv19Oknj6a+7qMmI5pHPczkPJlZGeJ/LcAsN0aj9IYCjvzgaxiRq8tb/8Ax36vauP1xZ+WuuoyDeoBmtRoF6dunp79eO+H8tkY1qqNgWt797BG2m+h37nGvT0bMmp1CiY8OybRWNZUrROklW42oHmr4++H4Y/NYepV23L7cA7sa+onsNsZjhL6Sw0gAhd/6Asep77DDc7wx16WsfVGQKb/ANpO24vuMbox2o5U9Tc/UiMmIhTsAfzIy6lYfzKRycKfLa29AISz1+kdr7nrXAxIRfQzhvLIPB52NKP5f7nDUnlKqC2JBJikjrUN7ZGQ9b64cVP8i3y5RXZbieKiy/lN7Bge/wDfCc4ad7EY1EbIo5r8ze3P3w9nJJcwWKBigNql2q0Oa4LdaF1gU0Hljz8u5Zb0OTuyt3Psdq+9YVuy2OOeQHhU0I1LMts7UW6oAOR236Y94hJ5ZEcqlym8bKeRyP0xHxaVJ6kRdDV+L/LfcHue2E4obUvq0oPTrIs32UYV4wWRV+JgJg8jswBLneh+XDuRy0bx+Wa81rIPYj8uD5jKmOJWjN0deofmG3P2wj4odMqSJ9TAMR2OBVZY+7dhfKKiVCprtjOG83IGYtJux5C9MexRJ5NCk+6NYIwSNRRJ6cYFeJA7Y5Z0yca3fsLxlUO3G/Q4wrDj98M/K24JI0E8g9OcNyKKsK2Nj2wVq5I3rkHYnv7YPmvSUYUSw1fvdD9sQzezkgaaAuu+JVETs8sTNoQEEuRvfJ4F/bGJGUMQPUgPfn3Ha8Sgcrpb6CbpunY7f54NDlOLA3shyRoYgE6eOfbnEqyWRdGffnbYgAfSL9XvX74YyaigWHpsC65sU2x66SDft7Yxl5DrIkvgbnlWG6sR24B9ie1YvIvB5ZbKpQNsqk2d+Tdbttx2xZCNlOpqqCya0XJ2N7XQ7XV8bbjAiCf9843KL4VkNcCwSt7A7b89R/XDEXwrsOoIF0D6eaUnpffpi5aEmZn1ulHuaZDljYugDYJP+7HTDkPhzbgAL6bbUP2O4NA98bjH8LlVvZd9P+Lfk3wVr2w3H4OOuo0f0IHTmqPcfti6PS+ZRP8A9GK4NOy2QIPoXUdQ+pePcMrV/QYt8n4bwZD6WOoqK3okXtzXtjYYclVg0u98C72oUdg3vteCJlFXhdRI529R3JNHZSNx1GL46KiZNTrnLBTRZc6dKWV3Yg7Ajr6dxfuN/bbDMOTCgEgbqSvUGr/Xod8WEyEb8DY6d7A/9QV0+xHGBHMpQYkOxINkEitvQd9nB3vcG8W4XBl3uYrLCWPpUIuw3bYmr0g11xKHLxLb66rZrAtCfzKpvWt7VzzhubMyFHGlhGSW1SbiuNrGy3RoaqxiPw65AZi5LKWLAeg0Daa+dhRvYEUNsI54yWxjgQzeZKagp9LKPMGk0SDsVQ7qKqia3JwDyTEQZBqjYbhDy1f8tmG+13Q2w60/lpaGMsW0uIyPLlTfdidgdz17bWMJwZdirKobyZXAF1oBvYtJXTuBv3wFMtUaDyNGoSMO3pJky8iLbAE+pWW+Qe/9sLZg65mCmjMwHlA0L7yEbDezpF4YbI+SkpdQ/lumpELKpjYWJLG5B9zWDTTrAzZQkLCR5kT0dSuadGPUmqXA3DJJeon8osVTllnSNihQKQqvW2x5W+vUjBPFI44tSttl8wokjYD6W7V2BvEM5n7WTUnktPRkBOomiDaRAAgk9WOK6DL2gfUI49WhXktiT2AGw98FMfa+ZGJc4UjRI2ICknzCKJvoF5r74USBpN1OnUa1Od2OLPI5GNJmhzA1SOdKtvSgjZh3s1iEmSLRtBQEsDbb0WBO/PbDU3yOmrpAc9A+Xjj0Aer6iVs6h0+2M4bzPjQB0eX5woE0eGqjvj2FkoWSEp1lWc4x6sSKHscSLDbbHFo7ZKBLBN0Op++D5iEUCNLg7emxv7jviMKhkoEA3e552H/fDuTThAQWALbH81bAHvWHSwI3QHS0YBNgfl1rY/QjAWiJBoayTeoG/wCmMaHHoNjWRsb3N84O8YSRyVsKdIG4vpe2/QnEyEkF1E+X6tKituO5/TfDM+Y0Ow0gkkaxuA4IHp0jYdweecLRvbgEArdevoOtsN+/7YushkxmJQt6gX8sHneqUo5oOK30mjV/VthkJJ1k274I+D1lPmyq2hGGkMCGJ50sOhU3v1P3xvsnhqjpuf0/Whz74sfD/DEy8aQx1Sjb37/qcFvbpVdv6b/7ONMHRwuovUlbKZ8gu1qOfv71/oPfAJPDlO/JsgHqPb7/ANsW2YHIAJrYgdR3B/1wvpN8HYghr+pbqt+KvY99sXRmzFLTyVb+G/3qv9QTtXUjCxbnrW1Hb6f5jxVdcXM8YWgVBqi10BVkbgk0vc30wjJmDZW1DK41WaZQStPt/wCWC3XoSMOtRi/SsrJFOr0LbEEqxFq4/MaI3rixgULFiNJFEFNuVsGlYE1ZNhbrmsPZnw4MCG1HVJYWqZTekuqkj0DY7HcfbCJRbYlQX3U6waZ1IIexv5bb0ehHXBeoWLSrkRz0VUCSG060BWtgTqRhvpYkGun74SOZBOoKCrgCSNjuOQArbnfYjbYjri1oaysaB9Lq60b1calYDpWwNcgd8Dcs2nRq0Oro2pa8wrrNmqAaNR9V7lfbE+oXRgLyQSDW7Kq0vqk5FKQPUOj0QD6eMJZrLEIxLBtGnzEUXUZ2V1NhSDY/LtY3xYPNIqyFdBOkStRUecoUguF9YIq744xh/C9ckgLa3jjBCBK1gi1CMSw0kWPp56b4RyyWqIlHIhvymAdgrx6rfTRIeE7GtxYNC8Sz2ZQsyqGJaPytJqmGxHoFvaNdCtwBgPiEcYEkLMwcxCaMu1VsD5BjFDV9e9XYGwxPJZlSsbmApWqJ1jQrqidfqDGhqVut2cSy3aCy8M58vRqLopjTfymYDcpzrar4NdMZhypPlSGYBXkVZ/LsMmqiLc2xJ6m9jYwzJ4opEEbfivEVKP5ml2cEgAKokJBXQKuzWE8rlJJXzMaBmLnVKgQIqkEsF1MSQ18DTZwIyJT+3z57hXPkCaWONYp8tJpNWQyuaBsm9f8AcHHs7PBKZYlDNHKElUxLrMbmtakdjR6jEYcvJNHCXkoTahCkheQWu29sFXfYbHBM94QNUmWfzPMjiEo9Y0vsCyiMKANrrnjD3jAPCnl5+fsqvHZw7xnUI/KQINRDOdP5iF2B9rwp4hE7uryKztKfSzjSG4FgYvPiDLxSZHL5qCNYwjmNlr3tSx6k7fvhX/iRmyjOzASQyB1AobGgQPYYZOxlLCaXoLQ+C+aTGk3rQ+pQpCj7frj2DRZ6HzWn8yvMXdaNhtr46bY9g1EDet/yaA3pNA/rjzzHveIHnE54tJ5v7Y4x3CGr2GGIVDGgg++ogf1x7LwgqSSBuOcHy0JeFlXchgasXVHffBSA2YTKNrA0vqrUukg8dRgoOgsC/qJ3EiGwe92d98FmhOhY1FuEs7jq11z2rC/kk3ZH1qDZ/T9cM0LdjeViBGmo3AQgaZArE9GOoGx7bfcY37+FHhY+ZLtrXSusqQe9KQfpYA7mu47Y0WfKTO4DC5Fqlaid3pVHffp746n/AAJyjgZmR106mULX0ktZI7bUPteGTor1FcaOmyLqBrboDyB1v/5wCVK2Neoke1kD+nv0w0RRGptzS3xZG4/Q4q55hpLa9Ol+303ex33GCmYdWKog9hdRs/STtZJF1VblhhaSClbqVLHfgg0a0nkH70Diy11q4NFvtwGN9PsT3xWTZlHeNde0kbV1DhtXps77b12xbFszygqwDKGQlSCQ+k0x3Cn6uAdRVunBwrmMmAVZIww1BeoOmqJJr6gQaA2OM+Hyo8aetpAVdCCfVShX0ekAkjpWH31E6tQDEEBiNlXZtD7ejk7GzzvibmmKtNNGuJE6WZRYikFnU3qRrHr2IuipA4/fBmyw2jKhz6tRAQCQ6SNDrvppSlUbscYYn8MViD61BTyNCiiqlmGop0QEWHs1+mKfO52IrE7On/3NOyhrWVAKfatZ43NDDbkyfTBZUGRY9Teb5o8skeknQWkVjTWhUBq23x4Rlj5yyAieRDEQfSzjVpA9J02Qym+brrgERiVplV1RkzKat3rd9IlvXyLJobYbmlqWIPJJD5jvCAas6SNMmzgCMkk3WI3keMCpndA+XdmVEYMgZA/4Z1U8QX0gn12Sa2JwxFkSwWJ9ZCyvGxXdIfL3RiravSw3vYC8UpzcHyySEC1m0yqEj6qTaKTzsBqJ/TbFp8pFrk0KstNEAlwghJFBZ70+oqdu2C5D7CcojRJCpjjcFhCDKNEo9LB9iNyuob7XWK3OS5cyZiFVRlki1LIAXKS6UYRBt9gwYbfzYuky0IkZdY8sBfLlEyr5rEMCpC1VMF4A/rheVvwVYFTmiELwNOSqjW4YgGTSLULte2FtjpUBzuckaJ3i84MdDRJ5cg8pgumQBiAoUi+DvhHxDNSfOrmo1KC0d1eRANagBvzHY7711wLxo5Ws6iLETHIjI+u2YEjUikn6V9sC8a8ShC5KeOOAOI2DRgClKuwUkdSAQRfbDpgUfQZi8TH/ACysDqsrSxL5rakJN16F9Qvpj0ni8rmQ6wzqramSA640JJK6nIpdzzh/OeIRM+eWKaOOWZImjcMFBoIXUONgbvbEf+NxfNujzJofLVIwI0mUREfV14784sTorafKiUGRhZsvKY1meBPVJciqt7b6QDZGB+GeHmZGdIo1CgkFyx1VzXfFj8I+MoIM3BNMFUwkRhjtdk0PucVvwf4skU/4smlDG678DUD/AJ4dPI73+KlxXuRV2WJJJJfJVydISIG656jHseTMwy5dInlEbRsaLWQVN8frjGC36lkVfK+fg0pR7YyF9sGZRbV2wGI8/bHIo6lkljPYfviaxHewBXN4LPEWCaQSdO9e2My76hYsAc9xzg0ACwo1QPX2xJZhV6F598YNAoCdupHS/wDPBcvBqDAIx/lPQe5PHGJRBvLqCrOViGkqoBQnUWBPfYUDvjqn8Cs9qGcGlEAVDaLXRh336Y5tMygaSI4wVW7k1HWt/iUo3547Y6H/AAczqmedQ+otHwQqLsb9KbsQN9yR0Fb3hqKtRvazr2oV+lg9BwB998Lyx0TYFaga60bFG+5wTzQuo7CqFfpx++FnYkqGAKru/t1BwyRjlJVkFmFPrAr6a6g2p9RA7V2vEZI/xFACnkkEFaVhSqK5N31H2w4rIV0Othge9km9QPtxxitzGaCqxSMXpTTwVLC9h/0g+2GjZVNQj3IwwilBrUy+j0mwyg6mJ21rqI22rFb4rl5AsxULsFAYkj17atjsoIqucOoEHp02gUKVb/H6nJs0Qu3v0x7xB9avbbqunUgpippisYBvY1ew5wyuxfC0V3ljWdRRSqxllY2ANzJQuwx2pjtt98L+IR6QCiq4YpoXVTEb+Zqa6IqqC9vfEpwWfMaZWYyssDKGBG4FmiK2QG9yQLwaXxP0S6WOiSMyllcghU9J0ajaD0nYDfvg0+wE4lZmIvRJQBNS0L9d3+EF5AWudX7YWjy5Y2Iiv4CHQ2rR5hc67YCyRHVcWcNpMWZTKqMkkpzFFQAFUVvsRs5U2x3qqwlno2Fs0ayCKB0MsiKGLtZDHYKqqGFbnpg5Da7AI1jZwrCRB8wy6msXGEZhynpUtpW+ed98YMUZjQ1EZ7QSwiRdCBna3smydAWxeM5powFWNFZfMTSFJUpGFAbWVYM5Lb0Oa98ZTy9WpiyRtM+sSSSr5UQAC6ATy25vfoMGw2ih8RzcSxa43JrMshIMRLILI0jTQHAs3e/OLHM5MAztHG8wjMKrCKNGRQWYlUs1x2vBPEYl1Imp7acRIQySNKmkW5DWFBYgAj322rFfDChlzQEgCwK7A+ShYhbHqZdIFtQobm8MuBkWninhCxMyAyMDHNKJPTUfl3SH0U3rBBv2wivhqlYHEshRoJZ5SUiBIjNDSNPps9ycSyfg8jo0IMWsKjyQ6ZFjHmVQLLJRYLRPp6YhBFMGy7wL5gKskbxzuoVQQGUiVSNFkc2DeBYH9wGYyysmUl81okzKsdGmOQ2rBVCkIv1dzsPfBJfDhHqaWSRozOYYwqwhtuWJ0EbHoAMDny0s01tHmi+WbTt8u6IQb0gVEDZ6DHoPGhGzJI8bMJjLozEEimNzyfSzADFibFlGXYJlPAGd80vzS1lwx2iTUQo2J2oYrYMiqxxSZiVvxwdCxRxkjerN+/QYe8Kz5Vc4BJl5XzSkWsoXSTf5WX34w3l1Vo8qZoJxJltg0PlyI4BsXvqBw6Yjclz+vL+yvz/wyuXYnMzkR2AjJEtsSAdwTtQx7Fh494jl8+pE0rZKRZCQJEYhloAccHGMRuKfA2mpyjc+fRf4ckDHm8S8wkVe3bAhgiykHHKO0TjW/pBPffBIssxOmgNibPYb3j2mwwHsawTLS6VXUNgx+5BFEf2w6WcgYJxQBVge9CqxFCWsEkmtt8FjRQr76jtpoHf39qGJrsEI0oV35ssbsGv2wCFzA7Mh9GkCIIrKtAEmiGbuT3OLT4FmOWzMctWQ2knVzezIgH1mvsBZN4o49SK6VepTJ62JBIon0KdOsDfe8ZgzNyA6qGgKxZ9ipq9hwu59IG1HFiyVSWGfSsxUhSAGQ+of4r+nA5FAN79NR9hz96ONQ/h/4zrQwPZIoxlq1FT0NcNe9c6WHGNqdwasbVZFmq7YtUTk6ktrpkJnPIvVRoDoWPUfb82F48tugV9oy2mzsT/i7WeK7YK7HbkXZ1dbIrb9O+AkD2ta/YdK6g4sSMr1FdkY5gppqb0MWB2GzElyp4JPB9sLx5lSqNpYgg8VbrwGJFBKJO/2GJZuuqgqSdup7IPYnCKllQ3oJrdStgaL0oLNahz2GGUMEWomRmkCuhZPQGcswGmv5U3sl+7bcgYppMx5gj1giSdikmqyAgOwJDD83c9LxdZ6Uk6me7CFv8YBsR7mueg3OFM6vpkAW3IIa10jUeXsX9K7BemGUSKYqIlCMNjF5TaQb0GKJiQWNEKWe6Fkna8Qz2YklIQEeaYfrAHpjLF62cAH081wBjE8ERBLHTFYGksKKgWZetknYL7b1ivzOUZVZy3qkjAdjsUV6CpvduyjgEbD3xNqLFIzJ4gxklzJ0kSRGOLVXOnSttIosAWdtyawzljAoYD/AJaxr5QAKnWosl5V2BdtjvwcLr5kAEbAhY43Cv1Vm5nokjZfSNwB3BwSLMQuYj6VXT5bSP8AWx+lCXXYVZYm76HCuJapGVyccnkmhJr2ldGBSLStu96WPXYE/l25xVZbICSJDEVY5iQxaArRhgo1EsQ24XYk1V8YbzuSTyGml9AU0FYCR2X6VJsg6mYHrVA4FNl3iZq+nLxb+oUqyj1IYXJ3IbgOOecShlLyGstNmCU8q5VkVjqVVYOq6o6exGwAFgGzxe9Yq8v4mpny7/hmLKiliBZaO55exZajz0xLKeIMGMqBGbyTFAouMR8gkK+zEAn83JxHw/N+XlTlZHMbzyqmhhQSOwWcmvVq4vfB2jDiZlJMvCs5ZAmYaaUhdayWxYUUsAjYU1YwnjBmgzLalX5mcRqtC6LKST1NLQGHk8HWR8wDEuXijIEUirpel3Zg3LAqD35GKGTwzzo4ZYl1eazAJKVDAL+cSKFJFnqLw6SSK24S+e5dL5ZzGbieGL5bLxEEaAG1AAAhuQS3XFF4b4NljkpswDL5kYADg6RraqUDqBfOA/EUs8bNlZpnFVqWw6mwCLOzHatjeAL4i4y0eXVFZFl8xyrbvR4KntgpIZRlXhfNfj/SxbJPDoSbPOjsgfRpLBQeNz1x7DMc2VlzMuYlmAVgAiEepaC7Ee1Y9gtWxc9+fRL+jlZxMMO2IHGFxyEd4Jr3u9/bDHy5NbC24tt8KDDGglgy/wDwRgrIGFB0gFgxsbUaocfqcQWAltCiyd198Fz8oZyBuLvbueR9rwJ3sg3oobaecM+RUORyDdlNuWBVBd6t7/Qi/veGZM0VtiBpLahGB6FYcBmrev5ON98KNGdGxUDllX6qO1k9vbBcoNSKhYJp1A6j6Sp31j/ED252wQF14RnyHZo3fcgorNbmQ/nsUBxua4q8dS8P+L4pFViQLF+x71ztji8DMI6oAspofyBtndtrGoAADsScWXhmZKg6AWIJOknpQXR9yStMORi+E6Zi6nplqL1OzR+KKwtTd8YN8yD1Hff+945AmdKsKOnfdWYA9a47EH+mLTIfEzgeoN6tgd9J7V3xqi4M5Op0c1wdGci+Nt+Ont/3wqz8bgiuPy0Oh/7c4o8r40GsC2I6r+3H+eHkzWqifUCCduR/v2xeodzG1JPJmdB6i4IfkEcL2AHS+5wtmiwC6WukoEHdbLWoPc9+d8Mibaw1gHr37+3HXASV230Fdy1ksT7DgYZRrkimxefMhdNqpddtA5rotji+rGycDy8OkAoxuwHpb9Z3CqAAbA/OeMZUkCtOpDerk32viwO3vziUpVwug0RZZrCgD/pG9V71vucJKBfGQHxVHRiZNIFqsjhgSUBFLq4UMQOVFnviuhHmyuzgLJMRHCASBvtqsUCqj72cWTZpoyrnS6FiQqkBZHA5Z69QHahhIxI6yPIQs7knQNkRRVvItEaR0A3PfFaVGmMkYy/hrLG8sLlFjbSWkCxiQDmTYbAGq1K3Te8VfiCuBJDrGqRlkfWRrba1p/pYb3+U+ww/IxUAlhKho2yyFPSdrU+pBfBFqR0G+CZTNo6GKRmLSapJmAHqVeIoudRIrfpgbWi1S9xXM5r5rNwQEaool0/jWOBqaQi+ewvoMFOWRtMis6R5iTRl8uiqwKj0+YVbar6CvvhfOZRfKjYIkbSMdMTMSNA4Y6t1a+K5wIZx4D5aaBLFYRWpiuq7Mb9efpYWDwcRxGWf4k3y7wmRihWNLiLgFoHBNVoJtASOVJFjEspnAcxBNmQBloVPl+SLSxwO4tubxVZvxIDLxZdLYs2ua7BLWaj+w/ucWHxCscBgiy6+VmCLlIY1vwhvY7d8GrDXZ8u/x+hXw/PyZnxAyBVLTPvYvSNtxfBCgb4f8cEM0+ZzL6vKi0xoF2Ltst3++K/PZd4NDyARM4OmWFhv3teP2OAZZ0ESxTM3la9YdNw3sR0OCklgjjb3Lyr2DeI+FSVG0SmZJE1KGHqUcUSOcexsGe+KI0y0bRrsW0r7KtgD730x7AlFXyJCeq1/E5K4sA/pgRx68ZAxyeTu8GVbpj1DvjAxisAIaRSvtYv9DhiaTSFArSd+m54NnnGBKrIA3KfuVPT9DgMMrLuDVHb2OG4FeS1ysyJJbEj0lSlWXBGy+3T9sKPcZWyHcDZeQnUexPO2IxgsbBALfnc7k/5A4J/w5idABWRPqU//ANDBdsGETyas6uUtjpuVb3IG+v8ASsMoxCALbatJ3BHpSyeNwus1ft7YrYTsHIOkWDRrUTvp/wBcWeWz0ZosrNrFOQaANnSqgD0gUtHnDRfYEgsCCTSASDd2QSVsgdNmXk2Oxx5g5OuiykkEmwLI35sBgDd9du2MLFof0s9rsdWlSpGosAL0kAVfFkni8QXNkKU5rUwst2Whp4oke+LLKtt8FrkJlIondRtRAWtvUSdzvz7bdMX2VzN8HccAb3X5u1e9Y1Zc3tuBqEgK1pFEnkg7ncCttq64nlPGCwOpluv5qIXe101R5P8AXGnT1qwYtbpt2UbyuavUR6WG1WP3vqMGGYLHSdz2HX7DGtQTbLZ3BpaPvR/LtfIBPX3xYwyqy76rHc9e4AGw9iTjdB2cnV0mmXLsybOaAN6eo7XX++cBMIPqGzHilO/se36/thbIzi6P3q6v2xnNNuSoNcEWSO3PasWKNlStA/mm1W27cam3odgPpq/zcC+MRhWQnRCtsLoBtVDrudgPbg9sZzGYLqNT0FFIqj/Ltha5FTyyzIjepqHI41Gt2XCSh5lsX5BWzrkpIQZCh0qBQXXxqet79uDXPTCebyuiwtFgblsjyweSo2+oHqMPyw1DqDRxqdlYqdcw4oxjkX33xX5xPlyYpU1hCGoMRyARe26kVsdxvipNM0R80JRZzypDIBqevSXN6b/OD+ehddv0w/mJFNkqFy6r2BaZiPqvuT+2A5jLahbD8ZvpRNtA6E9AKxUmAo661ujekHZh1ojriNUXRqX3DzZF4kjmcqVJ9LKfUpG90RuBhRo/MnWSZ9SO1tIN/wB+x9sWb+Igq2YcBmB0RxkelPf9v649N4dKY1cKokbcqKAZe7Di8Bq+B1Oucdg2az8cjS5llBjiHlwR9L6Ej9z+2FZMjIyJLHGAXBLxj6SB134wlDKqWGTXHdvETRUjqD2xbeNeOGTLRoi6TIenQDhcC0+QNOLSjx+iry+YeOwhCHrG/A9xj2LnPfDLzRxICDIi27H34F98ewNvmPGelJXI/9k="/>
          <p:cNvSpPr>
            <a:spLocks noChangeAspect="1" noChangeArrowheads="1"/>
          </p:cNvSpPr>
          <p:nvPr/>
        </p:nvSpPr>
        <p:spPr bwMode="auto">
          <a:xfrm>
            <a:off x="194260" y="152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1988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Decreasing costs in communication     cost of transmitting information essentially zero.</a:t>
            </a:r>
          </a:p>
          <a:p>
            <a:endParaRPr lang="en-US" dirty="0"/>
          </a:p>
          <a:p>
            <a:r>
              <a:rPr lang="en-US" dirty="0"/>
              <a:t>Competitive equilibrium theory inapplicable because in the internet the price of a web page is zero, and supply will always match demand.</a:t>
            </a:r>
          </a:p>
          <a:p>
            <a:endParaRPr lang="en-US" dirty="0"/>
          </a:p>
          <a:p>
            <a:r>
              <a:rPr lang="en-US" dirty="0"/>
              <a:t>Only variable to consider is aggregate demand: visitors, downloads, etc.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562600" y="21336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Co-existence and competition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1905000"/>
            <a:ext cx="1885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Engines:</a:t>
            </a:r>
          </a:p>
          <a:p>
            <a:endParaRPr lang="en-US" dirty="0"/>
          </a:p>
          <a:p>
            <a:r>
              <a:rPr lang="en-US" dirty="0"/>
              <a:t>Web Crawler, </a:t>
            </a:r>
          </a:p>
          <a:p>
            <a:r>
              <a:rPr lang="en-US" dirty="0"/>
              <a:t>Lycos</a:t>
            </a:r>
          </a:p>
          <a:p>
            <a:r>
              <a:rPr lang="en-US" dirty="0"/>
              <a:t>Alta Vista</a:t>
            </a:r>
          </a:p>
          <a:p>
            <a:r>
              <a:rPr lang="en-US" dirty="0"/>
              <a:t>Excite</a:t>
            </a:r>
          </a:p>
          <a:p>
            <a:r>
              <a:rPr lang="en-US" dirty="0"/>
              <a:t>Yahoo</a:t>
            </a:r>
          </a:p>
          <a:p>
            <a:r>
              <a:rPr lang="en-US" dirty="0"/>
              <a:t>Dogpile</a:t>
            </a:r>
          </a:p>
          <a:p>
            <a:r>
              <a:rPr lang="en-US" dirty="0"/>
              <a:t>Ask Jeeves</a:t>
            </a:r>
          </a:p>
          <a:p>
            <a:r>
              <a:rPr lang="en-US" dirty="0"/>
              <a:t>Google</a:t>
            </a:r>
          </a:p>
          <a:p>
            <a:r>
              <a:rPr lang="en-US" dirty="0" err="1"/>
              <a:t>HotBot</a:t>
            </a:r>
            <a:endParaRPr lang="en-US" dirty="0"/>
          </a:p>
          <a:p>
            <a:r>
              <a:rPr lang="en-US" dirty="0" err="1"/>
              <a:t>AlltheWeb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90800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3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dynamics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06650"/>
            <a:ext cx="4046756" cy="302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272" y="1375050"/>
            <a:ext cx="5642612" cy="241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217615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firms</a:t>
            </a:r>
          </a:p>
        </p:txBody>
      </p:sp>
    </p:spTree>
    <p:extLst>
      <p:ext uri="{BB962C8B-B14F-4D97-AF65-F5344CB8AC3E}">
        <p14:creationId xmlns:p14="http://schemas.microsoft.com/office/powerpoint/2010/main" val="3980861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274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Dynamics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625" y="2601766"/>
            <a:ext cx="3205350" cy="3048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2286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Fraction of adopters of website 1 as a function of competitive parameter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38271"/>
              </p:ext>
            </p:extLst>
          </p:nvPr>
        </p:nvGraphicFramePr>
        <p:xfrm>
          <a:off x="3891100" y="1559421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1100" y="1559421"/>
                        <a:ext cx="330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5791200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S. Maurer and B. A. Huberman, Journal of Economic Dynamics and Control, Vol. 27, 2195-2206, (2003)</a:t>
            </a:r>
          </a:p>
        </p:txBody>
      </p:sp>
    </p:spTree>
    <p:extLst>
      <p:ext uri="{BB962C8B-B14F-4D97-AF65-F5344CB8AC3E}">
        <p14:creationId xmlns:p14="http://schemas.microsoft.com/office/powerpoint/2010/main" val="3995369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equilibrium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09800"/>
            <a:ext cx="4437920" cy="3897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0" y="2362200"/>
            <a:ext cx="39932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2286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0250" y="20574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Search Engines:</a:t>
            </a:r>
          </a:p>
          <a:p>
            <a:endParaRPr lang="en-US" dirty="0"/>
          </a:p>
          <a:p>
            <a:r>
              <a:rPr lang="en-US" dirty="0"/>
              <a:t>Web Crawler, </a:t>
            </a:r>
          </a:p>
          <a:p>
            <a:r>
              <a:rPr lang="en-US" dirty="0"/>
              <a:t>Lycos</a:t>
            </a:r>
          </a:p>
          <a:p>
            <a:r>
              <a:rPr lang="en-US" dirty="0"/>
              <a:t>Alta Vista</a:t>
            </a:r>
          </a:p>
          <a:p>
            <a:r>
              <a:rPr lang="en-US" dirty="0"/>
              <a:t>Excite</a:t>
            </a:r>
          </a:p>
          <a:p>
            <a:r>
              <a:rPr lang="en-US" dirty="0"/>
              <a:t>Yahoo</a:t>
            </a:r>
          </a:p>
          <a:p>
            <a:r>
              <a:rPr lang="en-US" dirty="0"/>
              <a:t>Dogpile</a:t>
            </a:r>
          </a:p>
          <a:p>
            <a:r>
              <a:rPr lang="en-US" dirty="0"/>
              <a:t>Ask Jeeves</a:t>
            </a:r>
          </a:p>
          <a:p>
            <a:r>
              <a:rPr lang="en-US" dirty="0"/>
              <a:t>Google</a:t>
            </a:r>
          </a:p>
          <a:p>
            <a:r>
              <a:rPr lang="en-US" dirty="0" err="1"/>
              <a:t>HotBot</a:t>
            </a:r>
            <a:endParaRPr lang="en-US" dirty="0"/>
          </a:p>
          <a:p>
            <a:r>
              <a:rPr lang="en-US" dirty="0" err="1"/>
              <a:t>AlltheWeb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175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competition level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698118"/>
              </p:ext>
            </p:extLst>
          </p:nvPr>
        </p:nvGraphicFramePr>
        <p:xfrm>
          <a:off x="6629400" y="1813332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1813332"/>
                        <a:ext cx="330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312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Winner take all phenomenon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57400"/>
            <a:ext cx="4064006" cy="391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2286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Google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75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competition level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25468"/>
              </p:ext>
            </p:extLst>
          </p:nvPr>
        </p:nvGraphicFramePr>
        <p:xfrm>
          <a:off x="6629400" y="1791732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1791732"/>
                        <a:ext cx="330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71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So, how </a:t>
            </a:r>
            <a:r>
              <a:rPr lang="en-US" dirty="0"/>
              <a:t>do innovations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social exchanges, and in punctuated fashion.</a:t>
            </a:r>
          </a:p>
          <a:p>
            <a:endParaRPr lang="en-US" dirty="0"/>
          </a:p>
          <a:p>
            <a:r>
              <a:rPr lang="en-US" dirty="0"/>
              <a:t>Very often, there is no clear objective evidence of their value.</a:t>
            </a:r>
          </a:p>
          <a:p>
            <a:endParaRPr lang="en-US" dirty="0"/>
          </a:p>
          <a:p>
            <a:r>
              <a:rPr lang="en-US" dirty="0"/>
              <a:t>And yet their adoption appears inevitable when in reality it is the result of a random process.</a:t>
            </a:r>
          </a:p>
          <a:p>
            <a:endParaRPr lang="en-US" dirty="0"/>
          </a:p>
          <a:p>
            <a:r>
              <a:rPr lang="en-US" dirty="0"/>
              <a:t>In the digital economy, we encounter an enhanced version of the winner take all phenomenon.</a:t>
            </a:r>
          </a:p>
        </p:txBody>
      </p:sp>
    </p:spTree>
    <p:extLst>
      <p:ext uri="{BB962C8B-B14F-4D97-AF65-F5344CB8AC3E}">
        <p14:creationId xmlns:p14="http://schemas.microsoft.com/office/powerpoint/2010/main" val="545118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7886700" cy="1325563"/>
          </a:xfrm>
        </p:spPr>
        <p:txBody>
          <a:bodyPr/>
          <a:lstStyle/>
          <a:p>
            <a:pPr algn="ctr"/>
            <a:r>
              <a:rPr lang="en-US" sz="4400" dirty="0"/>
              <a:t>GRACIAS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134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this happen?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2820194"/>
            <a:ext cx="43434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M. Ridley, “The Rational Optimist”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541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 the exchange of materials and ideas</a:t>
            </a:r>
          </a:p>
        </p:txBody>
      </p:sp>
    </p:spTree>
    <p:extLst>
      <p:ext uri="{BB962C8B-B14F-4D97-AF65-F5344CB8AC3E}">
        <p14:creationId xmlns:p14="http://schemas.microsoft.com/office/powerpoint/2010/main" val="25882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6019800"/>
            <a:ext cx="5239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Bruegel, Peter the Younger. Village Fair (1564 - 1638)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04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collective intelligence at work</a:t>
            </a:r>
          </a:p>
        </p:txBody>
      </p:sp>
      <p:pic>
        <p:nvPicPr>
          <p:cNvPr id="1026" name="Picture 2" descr="File:Pieter Brueghel II (The Younger) - A Village Fair (Village festival in Honour of Saint Hubert and Saint Anthony)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9650"/>
            <a:ext cx="7620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4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5057775" cy="50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304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Imitation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404195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Imitation and innovation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5" y="1295400"/>
            <a:ext cx="7772400" cy="51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86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2133600"/>
            <a:ext cx="5823137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57200"/>
            <a:ext cx="588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collapse of distance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53340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Internet, 2000</a:t>
            </a:r>
          </a:p>
        </p:txBody>
      </p:sp>
    </p:spTree>
    <p:extLst>
      <p:ext uri="{BB962C8B-B14F-4D97-AF65-F5344CB8AC3E}">
        <p14:creationId xmlns:p14="http://schemas.microsoft.com/office/powerpoint/2010/main" val="70131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37" y="381000"/>
            <a:ext cx="7886700" cy="1325563"/>
          </a:xfrm>
        </p:spPr>
        <p:txBody>
          <a:bodyPr/>
          <a:lstStyle/>
          <a:p>
            <a:r>
              <a:rPr lang="en-US" dirty="0"/>
              <a:t>The collective brain</a:t>
            </a:r>
          </a:p>
        </p:txBody>
      </p:sp>
      <p:pic>
        <p:nvPicPr>
          <p:cNvPr id="4098" name="Picture 2" descr="20 years ago today, the World Wide Web opened to the 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2438400"/>
            <a:ext cx="83915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1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Competing for attention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68" y="1690689"/>
            <a:ext cx="7090263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24856"/>
      </p:ext>
    </p:extLst>
  </p:cSld>
  <p:clrMapOvr>
    <a:masterClrMapping/>
  </p:clrMapOvr>
</p:sld>
</file>

<file path=ppt/theme/theme1.xml><?xml version="1.0" encoding="utf-8"?>
<a:theme xmlns:a="http://schemas.openxmlformats.org/drawingml/2006/main" name="Closing_Dark">
  <a:themeElements>
    <a:clrScheme name="Closing_Dark 1">
      <a:dk1>
        <a:srgbClr val="000000"/>
      </a:dk1>
      <a:lt1>
        <a:srgbClr val="FFFFFF"/>
      </a:lt1>
      <a:dk2>
        <a:srgbClr val="001D58"/>
      </a:dk2>
      <a:lt2>
        <a:srgbClr val="FFFFFF"/>
      </a:lt2>
      <a:accent1>
        <a:srgbClr val="0071B4"/>
      </a:accent1>
      <a:accent2>
        <a:srgbClr val="64B900"/>
      </a:accent2>
      <a:accent3>
        <a:srgbClr val="AAABB4"/>
      </a:accent3>
      <a:accent4>
        <a:srgbClr val="DADADA"/>
      </a:accent4>
      <a:accent5>
        <a:srgbClr val="AABBD6"/>
      </a:accent5>
      <a:accent6>
        <a:srgbClr val="5AA700"/>
      </a:accent6>
      <a:hlink>
        <a:srgbClr val="EB5F01"/>
      </a:hlink>
      <a:folHlink>
        <a:srgbClr val="CC0066"/>
      </a:folHlink>
    </a:clrScheme>
    <a:fontScheme name="Closing_Dark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lnDef>
  </a:objectDefaults>
  <a:extraClrSchemeLst>
    <a:extraClrScheme>
      <a:clrScheme name="Closing_Dark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4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6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7367</TotalTime>
  <Words>660</Words>
  <Application>Microsoft Office PowerPoint</Application>
  <PresentationFormat>Presentación en pantalla (4:3)</PresentationFormat>
  <Paragraphs>137</Paragraphs>
  <Slides>28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Futura Bk</vt:lpstr>
      <vt:lpstr>HP Simplified</vt:lpstr>
      <vt:lpstr>Closing_Dark</vt:lpstr>
      <vt:lpstr>Office Theme</vt:lpstr>
      <vt:lpstr>Equation</vt:lpstr>
      <vt:lpstr>The Diffusion of Innovations</vt:lpstr>
      <vt:lpstr>Presentación de PowerPoint</vt:lpstr>
      <vt:lpstr>How did this happen?</vt:lpstr>
      <vt:lpstr>Presentación de PowerPoint</vt:lpstr>
      <vt:lpstr>Presentación de PowerPoint</vt:lpstr>
      <vt:lpstr>Imitation and innovation </vt:lpstr>
      <vt:lpstr>Presentación de PowerPoint</vt:lpstr>
      <vt:lpstr>The collective brain</vt:lpstr>
      <vt:lpstr>Competing for attention</vt:lpstr>
      <vt:lpstr>Presentación de PowerPoint</vt:lpstr>
      <vt:lpstr>Presentación de PowerPoint</vt:lpstr>
      <vt:lpstr>Presentación de PowerPoint</vt:lpstr>
      <vt:lpstr>Dynamics: Punctuated Equilibrium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Internet Economics</vt:lpstr>
      <vt:lpstr>Co-existence and competition</vt:lpstr>
      <vt:lpstr>Competitive dynamics</vt:lpstr>
      <vt:lpstr>Dynamics</vt:lpstr>
      <vt:lpstr>Competitive equilibrium</vt:lpstr>
      <vt:lpstr>Winner take all phenomenon</vt:lpstr>
      <vt:lpstr>So, how do innovations happen?</vt:lpstr>
      <vt:lpstr>GRACIAS!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Market for Unbiased Private Data</dc:title>
  <dc:creator>Christina Aperjis</dc:creator>
  <cp:lastModifiedBy>Tecnico</cp:lastModifiedBy>
  <cp:revision>476</cp:revision>
  <cp:lastPrinted>2016-10-07T18:00:30Z</cp:lastPrinted>
  <dcterms:created xsi:type="dcterms:W3CDTF">2012-06-08T20:04:30Z</dcterms:created>
  <dcterms:modified xsi:type="dcterms:W3CDTF">2016-10-13T18:20:08Z</dcterms:modified>
</cp:coreProperties>
</file>