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4"/>
  </p:notesMasterIdLst>
  <p:sldIdLst>
    <p:sldId id="310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1" r:id="rId13"/>
    <p:sldId id="272" r:id="rId14"/>
    <p:sldId id="281" r:id="rId15"/>
    <p:sldId id="268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91" r:id="rId25"/>
    <p:sldId id="282" r:id="rId26"/>
    <p:sldId id="297" r:id="rId27"/>
    <p:sldId id="298" r:id="rId28"/>
    <p:sldId id="304" r:id="rId29"/>
    <p:sldId id="299" r:id="rId30"/>
    <p:sldId id="300" r:id="rId31"/>
    <p:sldId id="301" r:id="rId32"/>
    <p:sldId id="309" r:id="rId3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696B4-2BD2-4C72-968D-2C9266DE0DFA}" type="doc">
      <dgm:prSet loTypeId="urn:microsoft.com/office/officeart/2005/8/layout/radial3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DEDC517B-1916-4C21-B582-C1374C7E30B9}">
      <dgm:prSet phldrT="[Texto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s-AR" dirty="0" smtClean="0"/>
            <a:t>VIGILANCIA ESTRATÉGICA</a:t>
          </a:r>
          <a:endParaRPr lang="es-AR" dirty="0"/>
        </a:p>
      </dgm:t>
    </dgm:pt>
    <dgm:pt modelId="{82B49538-DE9C-4AD0-9FD4-AA81676B5A10}" type="parTrans" cxnId="{6B844D2C-E9F2-43F6-8859-E0399B965608}">
      <dgm:prSet/>
      <dgm:spPr/>
      <dgm:t>
        <a:bodyPr/>
        <a:lstStyle/>
        <a:p>
          <a:endParaRPr lang="es-AR"/>
        </a:p>
      </dgm:t>
    </dgm:pt>
    <dgm:pt modelId="{FCBC2826-4ECE-4183-8F0A-E9B86A7B3D95}" type="sibTrans" cxnId="{6B844D2C-E9F2-43F6-8859-E0399B965608}">
      <dgm:prSet/>
      <dgm:spPr/>
      <dgm:t>
        <a:bodyPr/>
        <a:lstStyle/>
        <a:p>
          <a:endParaRPr lang="es-AR"/>
        </a:p>
      </dgm:t>
    </dgm:pt>
    <dgm:pt modelId="{F8CEB670-8BDD-48B3-A0F6-54093108B575}">
      <dgm:prSet phldrT="[Texto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s-A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Vigilancia Competitiva</a:t>
          </a:r>
        </a:p>
        <a:p>
          <a:r>
            <a:rPr lang="es-AR" sz="1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Competidores actuales y potenciales, etc.</a:t>
          </a:r>
          <a:endParaRPr lang="es-AR" sz="14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34E69-2C45-40B9-BD3D-DA9B2C7E3ABA}" type="parTrans" cxnId="{D39B7733-2D5C-42A5-B42B-BD2E481B8B88}">
      <dgm:prSet/>
      <dgm:spPr/>
      <dgm:t>
        <a:bodyPr/>
        <a:lstStyle/>
        <a:p>
          <a:endParaRPr lang="es-AR"/>
        </a:p>
      </dgm:t>
    </dgm:pt>
    <dgm:pt modelId="{3EED89D8-A375-46F3-83DA-BE9EEB9D7625}" type="sibTrans" cxnId="{D39B7733-2D5C-42A5-B42B-BD2E481B8B88}">
      <dgm:prSet/>
      <dgm:spPr/>
      <dgm:t>
        <a:bodyPr/>
        <a:lstStyle/>
        <a:p>
          <a:endParaRPr lang="es-AR"/>
        </a:p>
      </dgm:t>
    </dgm:pt>
    <dgm:pt modelId="{D03A3E03-29F1-4E54-AD98-070CC0144992}">
      <dgm:prSet phldrT="[Texto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A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Vigilancia Tecnológica</a:t>
          </a:r>
          <a:r>
            <a:rPr lang="es-AR" sz="1600" dirty="0" smtClean="0">
              <a:solidFill>
                <a:schemeClr val="bg1"/>
              </a:solidFill>
            </a:rPr>
            <a:t> </a:t>
          </a:r>
          <a:r>
            <a:rPr lang="es-A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Tecnologías disponibles y/o emergentes, etc.</a:t>
          </a:r>
          <a:endParaRPr lang="es-AR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17886-830E-4908-960E-A0D0745054AA}" type="parTrans" cxnId="{6F8DA876-E5CB-4322-BCF3-53CB716E37FA}">
      <dgm:prSet/>
      <dgm:spPr/>
      <dgm:t>
        <a:bodyPr/>
        <a:lstStyle/>
        <a:p>
          <a:endParaRPr lang="es-AR"/>
        </a:p>
      </dgm:t>
    </dgm:pt>
    <dgm:pt modelId="{369BCEE4-FC49-4B98-AB37-B7A72E3227C4}" type="sibTrans" cxnId="{6F8DA876-E5CB-4322-BCF3-53CB716E37FA}">
      <dgm:prSet/>
      <dgm:spPr/>
      <dgm:t>
        <a:bodyPr/>
        <a:lstStyle/>
        <a:p>
          <a:endParaRPr lang="es-AR"/>
        </a:p>
      </dgm:t>
    </dgm:pt>
    <dgm:pt modelId="{868A24B7-BD64-4F90-BE9A-F1046DD1A143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A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Vigilancia del Entorno</a:t>
          </a:r>
          <a:r>
            <a:rPr lang="es-AR" sz="1400" dirty="0" smtClean="0">
              <a:solidFill>
                <a:schemeClr val="bg1"/>
              </a:solidFill>
            </a:rPr>
            <a:t> </a:t>
          </a:r>
          <a:r>
            <a:rPr lang="es-AR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Reglamentaciones, normativas, medioambiente, social, etc.</a:t>
          </a:r>
          <a:endParaRPr lang="es-AR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3F6BD-B93D-490B-A67B-788B139EDFBB}" type="parTrans" cxnId="{F33DCE6F-5B2B-4C75-AC72-3F90999B0A0A}">
      <dgm:prSet/>
      <dgm:spPr/>
      <dgm:t>
        <a:bodyPr/>
        <a:lstStyle/>
        <a:p>
          <a:endParaRPr lang="es-AR"/>
        </a:p>
      </dgm:t>
    </dgm:pt>
    <dgm:pt modelId="{BE53433C-63DD-489C-9B19-B1FE53B4278F}" type="sibTrans" cxnId="{F33DCE6F-5B2B-4C75-AC72-3F90999B0A0A}">
      <dgm:prSet/>
      <dgm:spPr/>
      <dgm:t>
        <a:bodyPr/>
        <a:lstStyle/>
        <a:p>
          <a:endParaRPr lang="es-AR"/>
        </a:p>
      </dgm:t>
    </dgm:pt>
    <dgm:pt modelId="{AB1391E9-2588-44A5-841C-F9DA59DFF220}">
      <dgm:prSet phldrT="[Texto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A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Vigilancia Comercial</a:t>
          </a:r>
          <a:r>
            <a:rPr lang="es-AR" sz="1600" dirty="0" smtClean="0">
              <a:solidFill>
                <a:schemeClr val="bg1"/>
              </a:solidFill>
            </a:rPr>
            <a:t> </a:t>
          </a:r>
          <a:r>
            <a:rPr lang="es-A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Clientes, mercados, proveedores, etc.</a:t>
          </a:r>
          <a:endParaRPr lang="es-AR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08EFD-B45A-4BB3-8370-B6D502E43900}" type="parTrans" cxnId="{5AA87093-0812-4DB9-9022-961C3A78DDDB}">
      <dgm:prSet/>
      <dgm:spPr/>
      <dgm:t>
        <a:bodyPr/>
        <a:lstStyle/>
        <a:p>
          <a:endParaRPr lang="es-AR"/>
        </a:p>
      </dgm:t>
    </dgm:pt>
    <dgm:pt modelId="{16FFE3EB-CB74-4E48-B5FE-84D939A1E86D}" type="sibTrans" cxnId="{5AA87093-0812-4DB9-9022-961C3A78DDDB}">
      <dgm:prSet/>
      <dgm:spPr/>
      <dgm:t>
        <a:bodyPr/>
        <a:lstStyle/>
        <a:p>
          <a:endParaRPr lang="es-AR"/>
        </a:p>
      </dgm:t>
    </dgm:pt>
    <dgm:pt modelId="{E2BD425A-E3FA-4A8D-89BB-1ABBEA7F57A0}" type="pres">
      <dgm:prSet presAssocID="{7C5696B4-2BD2-4C72-968D-2C9266DE0D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F37C853-8E37-4616-AD70-3D12E5623ACF}" type="pres">
      <dgm:prSet presAssocID="{7C5696B4-2BD2-4C72-968D-2C9266DE0DFA}" presName="radial" presStyleCnt="0">
        <dgm:presLayoutVars>
          <dgm:animLvl val="ctr"/>
        </dgm:presLayoutVars>
      </dgm:prSet>
      <dgm:spPr/>
    </dgm:pt>
    <dgm:pt modelId="{3515A8FA-70F1-41CA-ABC7-D057F500E33E}" type="pres">
      <dgm:prSet presAssocID="{DEDC517B-1916-4C21-B582-C1374C7E30B9}" presName="centerShape" presStyleLbl="vennNode1" presStyleIdx="0" presStyleCnt="5"/>
      <dgm:spPr/>
      <dgm:t>
        <a:bodyPr/>
        <a:lstStyle/>
        <a:p>
          <a:endParaRPr lang="es-AR"/>
        </a:p>
      </dgm:t>
    </dgm:pt>
    <dgm:pt modelId="{0EA0954F-9E01-4608-91FA-3AF8B43957F0}" type="pres">
      <dgm:prSet presAssocID="{F8CEB670-8BDD-48B3-A0F6-54093108B575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41D6C36-C790-4CA8-A449-B1034AFDCAA8}" type="pres">
      <dgm:prSet presAssocID="{D03A3E03-29F1-4E54-AD98-070CC014499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A468727-6075-4D83-B7E1-8DB0CC871377}" type="pres">
      <dgm:prSet presAssocID="{868A24B7-BD64-4F90-BE9A-F1046DD1A143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9497FD-D533-406C-8117-03BF0E0F6315}" type="pres">
      <dgm:prSet presAssocID="{AB1391E9-2588-44A5-841C-F9DA59DFF22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D4DCD4D-C3BB-4F33-9FC3-41EB4383C851}" type="presOf" srcId="{AB1391E9-2588-44A5-841C-F9DA59DFF220}" destId="{AF9497FD-D533-406C-8117-03BF0E0F6315}" srcOrd="0" destOrd="0" presId="urn:microsoft.com/office/officeart/2005/8/layout/radial3"/>
    <dgm:cxn modelId="{96C82B4B-0199-47C6-A657-F3514C4F2F14}" type="presOf" srcId="{DEDC517B-1916-4C21-B582-C1374C7E30B9}" destId="{3515A8FA-70F1-41CA-ABC7-D057F500E33E}" srcOrd="0" destOrd="0" presId="urn:microsoft.com/office/officeart/2005/8/layout/radial3"/>
    <dgm:cxn modelId="{CBFFF8EA-842F-48DB-8B6D-7096D80AA393}" type="presOf" srcId="{F8CEB670-8BDD-48B3-A0F6-54093108B575}" destId="{0EA0954F-9E01-4608-91FA-3AF8B43957F0}" srcOrd="0" destOrd="0" presId="urn:microsoft.com/office/officeart/2005/8/layout/radial3"/>
    <dgm:cxn modelId="{6F8DA876-E5CB-4322-BCF3-53CB716E37FA}" srcId="{DEDC517B-1916-4C21-B582-C1374C7E30B9}" destId="{D03A3E03-29F1-4E54-AD98-070CC0144992}" srcOrd="1" destOrd="0" parTransId="{CF217886-830E-4908-960E-A0D0745054AA}" sibTransId="{369BCEE4-FC49-4B98-AB37-B7A72E3227C4}"/>
    <dgm:cxn modelId="{8E9097D1-F211-4289-B6D4-86E263F3A172}" type="presOf" srcId="{D03A3E03-29F1-4E54-AD98-070CC0144992}" destId="{541D6C36-C790-4CA8-A449-B1034AFDCAA8}" srcOrd="0" destOrd="0" presId="urn:microsoft.com/office/officeart/2005/8/layout/radial3"/>
    <dgm:cxn modelId="{D39B7733-2D5C-42A5-B42B-BD2E481B8B88}" srcId="{DEDC517B-1916-4C21-B582-C1374C7E30B9}" destId="{F8CEB670-8BDD-48B3-A0F6-54093108B575}" srcOrd="0" destOrd="0" parTransId="{AAB34E69-2C45-40B9-BD3D-DA9B2C7E3ABA}" sibTransId="{3EED89D8-A375-46F3-83DA-BE9EEB9D7625}"/>
    <dgm:cxn modelId="{622160C8-0EDE-4F66-9DDF-DF5DBDC2BA42}" type="presOf" srcId="{868A24B7-BD64-4F90-BE9A-F1046DD1A143}" destId="{2A468727-6075-4D83-B7E1-8DB0CC871377}" srcOrd="0" destOrd="0" presId="urn:microsoft.com/office/officeart/2005/8/layout/radial3"/>
    <dgm:cxn modelId="{F33DCE6F-5B2B-4C75-AC72-3F90999B0A0A}" srcId="{DEDC517B-1916-4C21-B582-C1374C7E30B9}" destId="{868A24B7-BD64-4F90-BE9A-F1046DD1A143}" srcOrd="2" destOrd="0" parTransId="{0083F6BD-B93D-490B-A67B-788B139EDFBB}" sibTransId="{BE53433C-63DD-489C-9B19-B1FE53B4278F}"/>
    <dgm:cxn modelId="{5AA87093-0812-4DB9-9022-961C3A78DDDB}" srcId="{DEDC517B-1916-4C21-B582-C1374C7E30B9}" destId="{AB1391E9-2588-44A5-841C-F9DA59DFF220}" srcOrd="3" destOrd="0" parTransId="{26D08EFD-B45A-4BB3-8370-B6D502E43900}" sibTransId="{16FFE3EB-CB74-4E48-B5FE-84D939A1E86D}"/>
    <dgm:cxn modelId="{6B844D2C-E9F2-43F6-8859-E0399B965608}" srcId="{7C5696B4-2BD2-4C72-968D-2C9266DE0DFA}" destId="{DEDC517B-1916-4C21-B582-C1374C7E30B9}" srcOrd="0" destOrd="0" parTransId="{82B49538-DE9C-4AD0-9FD4-AA81676B5A10}" sibTransId="{FCBC2826-4ECE-4183-8F0A-E9B86A7B3D95}"/>
    <dgm:cxn modelId="{748F1AE9-F4A6-43E0-A12D-EC486F0F4F8D}" type="presOf" srcId="{7C5696B4-2BD2-4C72-968D-2C9266DE0DFA}" destId="{E2BD425A-E3FA-4A8D-89BB-1ABBEA7F57A0}" srcOrd="0" destOrd="0" presId="urn:microsoft.com/office/officeart/2005/8/layout/radial3"/>
    <dgm:cxn modelId="{F1C09315-F10D-4E9F-A45A-2D7E49FF3032}" type="presParOf" srcId="{E2BD425A-E3FA-4A8D-89BB-1ABBEA7F57A0}" destId="{8F37C853-8E37-4616-AD70-3D12E5623ACF}" srcOrd="0" destOrd="0" presId="urn:microsoft.com/office/officeart/2005/8/layout/radial3"/>
    <dgm:cxn modelId="{BA09DA6E-FF25-4929-B51D-A045AB8F7A1C}" type="presParOf" srcId="{8F37C853-8E37-4616-AD70-3D12E5623ACF}" destId="{3515A8FA-70F1-41CA-ABC7-D057F500E33E}" srcOrd="0" destOrd="0" presId="urn:microsoft.com/office/officeart/2005/8/layout/radial3"/>
    <dgm:cxn modelId="{5F892F6F-D766-402D-BF38-AB7AEE1F25D5}" type="presParOf" srcId="{8F37C853-8E37-4616-AD70-3D12E5623ACF}" destId="{0EA0954F-9E01-4608-91FA-3AF8B43957F0}" srcOrd="1" destOrd="0" presId="urn:microsoft.com/office/officeart/2005/8/layout/radial3"/>
    <dgm:cxn modelId="{752E3337-5691-4480-B554-1E7E5FA18B54}" type="presParOf" srcId="{8F37C853-8E37-4616-AD70-3D12E5623ACF}" destId="{541D6C36-C790-4CA8-A449-B1034AFDCAA8}" srcOrd="2" destOrd="0" presId="urn:microsoft.com/office/officeart/2005/8/layout/radial3"/>
    <dgm:cxn modelId="{10F96482-2944-463B-8454-F03FB66AC058}" type="presParOf" srcId="{8F37C853-8E37-4616-AD70-3D12E5623ACF}" destId="{2A468727-6075-4D83-B7E1-8DB0CC871377}" srcOrd="3" destOrd="0" presId="urn:microsoft.com/office/officeart/2005/8/layout/radial3"/>
    <dgm:cxn modelId="{BBDA8511-ED14-497B-A8BA-CE5E8F8B1CB4}" type="presParOf" srcId="{8F37C853-8E37-4616-AD70-3D12E5623ACF}" destId="{AF9497FD-D533-406C-8117-03BF0E0F631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97D1F-FA6D-4090-842D-85B88764AEE3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B0F40566-7D08-4A7C-BD06-CE3667FD63D0}">
      <dgm:prSet phldrT="[Texto]"/>
      <dgm:spPr/>
      <dgm:t>
        <a:bodyPr/>
        <a:lstStyle/>
        <a:p>
          <a:r>
            <a:rPr lang="es-AR" altLang="es-AR" b="1" dirty="0" smtClean="0"/>
            <a:t>COMPARAR</a:t>
          </a:r>
          <a:endParaRPr lang="es-AR" dirty="0"/>
        </a:p>
      </dgm:t>
    </dgm:pt>
    <dgm:pt modelId="{8DE5AAD9-1FE4-4A0D-85F9-DF0221188140}" type="parTrans" cxnId="{18DED8CE-8A08-4CA6-80E4-8D930E2F0332}">
      <dgm:prSet/>
      <dgm:spPr/>
      <dgm:t>
        <a:bodyPr/>
        <a:lstStyle/>
        <a:p>
          <a:endParaRPr lang="es-AR"/>
        </a:p>
      </dgm:t>
    </dgm:pt>
    <dgm:pt modelId="{0F15BF71-45D5-4699-92F5-65C46A33FB7B}" type="sibTrans" cxnId="{18DED8CE-8A08-4CA6-80E4-8D930E2F0332}">
      <dgm:prSet/>
      <dgm:spPr/>
      <dgm:t>
        <a:bodyPr/>
        <a:lstStyle/>
        <a:p>
          <a:endParaRPr lang="es-AR"/>
        </a:p>
      </dgm:t>
    </dgm:pt>
    <dgm:pt modelId="{597CF140-1270-4D7E-B303-D1EFF8630B5B}">
      <dgm:prSet phldrT="[Texto]"/>
      <dgm:spPr/>
      <dgm:t>
        <a:bodyPr/>
        <a:lstStyle/>
        <a:p>
          <a:r>
            <a:rPr lang="es-AR" altLang="es-AR" b="1" dirty="0" smtClean="0">
              <a:solidFill>
                <a:schemeClr val="bg1">
                  <a:lumMod val="85000"/>
                </a:schemeClr>
              </a:solidFill>
            </a:rPr>
            <a:t>INNOVAR</a:t>
          </a:r>
          <a:endParaRPr lang="es-AR" dirty="0">
            <a:solidFill>
              <a:schemeClr val="bg1">
                <a:lumMod val="85000"/>
              </a:schemeClr>
            </a:solidFill>
          </a:endParaRPr>
        </a:p>
      </dgm:t>
    </dgm:pt>
    <dgm:pt modelId="{844467CA-D8B8-4662-8418-B578CCD4043B}" type="parTrans" cxnId="{1B486809-33C0-4777-8AA8-294EF4D2E133}">
      <dgm:prSet/>
      <dgm:spPr/>
      <dgm:t>
        <a:bodyPr/>
        <a:lstStyle/>
        <a:p>
          <a:endParaRPr lang="es-AR"/>
        </a:p>
      </dgm:t>
    </dgm:pt>
    <dgm:pt modelId="{23AF5D5E-134E-4674-852C-D172E46BB7F5}" type="sibTrans" cxnId="{1B486809-33C0-4777-8AA8-294EF4D2E133}">
      <dgm:prSet/>
      <dgm:spPr/>
      <dgm:t>
        <a:bodyPr/>
        <a:lstStyle/>
        <a:p>
          <a:endParaRPr lang="es-AR"/>
        </a:p>
      </dgm:t>
    </dgm:pt>
    <dgm:pt modelId="{E45A52C1-0B5D-4722-AB4F-45A85211A765}">
      <dgm:prSet phldrT="[Texto]"/>
      <dgm:spPr/>
      <dgm:t>
        <a:bodyPr/>
        <a:lstStyle/>
        <a:p>
          <a:r>
            <a:rPr lang="es-AR" altLang="es-AR" b="1" dirty="0" smtClean="0"/>
            <a:t>COOPERAR</a:t>
          </a:r>
          <a:endParaRPr lang="es-AR" dirty="0"/>
        </a:p>
      </dgm:t>
    </dgm:pt>
    <dgm:pt modelId="{864C6E9C-5CB2-4F3C-A071-E1B5C0923F62}" type="parTrans" cxnId="{E68F3FB5-885A-4391-B4AE-564BA96B9A74}">
      <dgm:prSet/>
      <dgm:spPr/>
      <dgm:t>
        <a:bodyPr/>
        <a:lstStyle/>
        <a:p>
          <a:endParaRPr lang="es-AR"/>
        </a:p>
      </dgm:t>
    </dgm:pt>
    <dgm:pt modelId="{4D74DB13-2EA2-4036-915E-CB770A8DBC8F}" type="sibTrans" cxnId="{E68F3FB5-885A-4391-B4AE-564BA96B9A74}">
      <dgm:prSet/>
      <dgm:spPr/>
      <dgm:t>
        <a:bodyPr/>
        <a:lstStyle/>
        <a:p>
          <a:endParaRPr lang="es-AR"/>
        </a:p>
      </dgm:t>
    </dgm:pt>
    <dgm:pt modelId="{3DCAA309-409A-41E3-A3B2-A657A5183C5D}">
      <dgm:prSet phldrT="[Texto]"/>
      <dgm:spPr/>
      <dgm:t>
        <a:bodyPr/>
        <a:lstStyle/>
        <a:p>
          <a:r>
            <a:rPr lang="es-AR" altLang="es-AR" b="1" dirty="0" smtClean="0">
              <a:solidFill>
                <a:schemeClr val="bg1">
                  <a:lumMod val="85000"/>
                </a:schemeClr>
              </a:solidFill>
            </a:rPr>
            <a:t>ANTICIPAR</a:t>
          </a:r>
          <a:endParaRPr lang="es-AR" dirty="0">
            <a:solidFill>
              <a:schemeClr val="bg1">
                <a:lumMod val="85000"/>
              </a:schemeClr>
            </a:solidFill>
          </a:endParaRPr>
        </a:p>
      </dgm:t>
    </dgm:pt>
    <dgm:pt modelId="{A334D8A7-17A3-4B0E-9B9D-2E0EA55018CF}" type="parTrans" cxnId="{BE919E03-3064-4680-A5EE-236FAB1D65AC}">
      <dgm:prSet/>
      <dgm:spPr/>
      <dgm:t>
        <a:bodyPr/>
        <a:lstStyle/>
        <a:p>
          <a:endParaRPr lang="es-AR"/>
        </a:p>
      </dgm:t>
    </dgm:pt>
    <dgm:pt modelId="{E76B0FE5-8FC0-4A7D-A80C-5E1903331CCF}" type="sibTrans" cxnId="{BE919E03-3064-4680-A5EE-236FAB1D65AC}">
      <dgm:prSet/>
      <dgm:spPr/>
      <dgm:t>
        <a:bodyPr/>
        <a:lstStyle/>
        <a:p>
          <a:endParaRPr lang="es-AR"/>
        </a:p>
      </dgm:t>
    </dgm:pt>
    <dgm:pt modelId="{7BC29A64-9274-4B49-8560-41AD59A68F8A}">
      <dgm:prSet phldrT="[Texto]"/>
      <dgm:spPr/>
      <dgm:t>
        <a:bodyPr/>
        <a:lstStyle/>
        <a:p>
          <a:r>
            <a:rPr lang="es-AR" altLang="es-AR" b="1" dirty="0" smtClean="0"/>
            <a:t>MINIMIZAR</a:t>
          </a:r>
        </a:p>
        <a:p>
          <a:r>
            <a:rPr lang="es-AR" altLang="es-AR" b="1" dirty="0" smtClean="0"/>
            <a:t>RIESGOS</a:t>
          </a:r>
          <a:endParaRPr lang="es-AR" dirty="0"/>
        </a:p>
      </dgm:t>
    </dgm:pt>
    <dgm:pt modelId="{AEC6AA44-EE9F-4160-AD12-18270CA14C0D}" type="parTrans" cxnId="{D98DBC18-1EEB-4361-8DEA-9400E6A699BB}">
      <dgm:prSet/>
      <dgm:spPr/>
      <dgm:t>
        <a:bodyPr/>
        <a:lstStyle/>
        <a:p>
          <a:endParaRPr lang="es-AR"/>
        </a:p>
      </dgm:t>
    </dgm:pt>
    <dgm:pt modelId="{D1F7FAA9-5C8F-4D16-A14F-2E36A08C3BA4}" type="sibTrans" cxnId="{D98DBC18-1EEB-4361-8DEA-9400E6A699BB}">
      <dgm:prSet/>
      <dgm:spPr/>
      <dgm:t>
        <a:bodyPr/>
        <a:lstStyle/>
        <a:p>
          <a:endParaRPr lang="es-AR"/>
        </a:p>
      </dgm:t>
    </dgm:pt>
    <dgm:pt modelId="{5A417064-3D2B-4B74-9BD6-E3636E2206FE}" type="pres">
      <dgm:prSet presAssocID="{20597D1F-FA6D-4090-842D-85B88764AE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A550EA6-F98E-4486-A491-2ECA78A9C490}" type="pres">
      <dgm:prSet presAssocID="{B0F40566-7D08-4A7C-BD06-CE3667FD63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87AE00D-33D9-4F6E-8415-BB558EBC9118}" type="pres">
      <dgm:prSet presAssocID="{0F15BF71-45D5-4699-92F5-65C46A33FB7B}" presName="sibTrans" presStyleLbl="sibTrans2D1" presStyleIdx="0" presStyleCnt="5"/>
      <dgm:spPr/>
      <dgm:t>
        <a:bodyPr/>
        <a:lstStyle/>
        <a:p>
          <a:endParaRPr lang="es-AR"/>
        </a:p>
      </dgm:t>
    </dgm:pt>
    <dgm:pt modelId="{B0DBC29D-3816-44A2-9FF3-B0A62436B835}" type="pres">
      <dgm:prSet presAssocID="{0F15BF71-45D5-4699-92F5-65C46A33FB7B}" presName="connectorText" presStyleLbl="sibTrans2D1" presStyleIdx="0" presStyleCnt="5"/>
      <dgm:spPr/>
      <dgm:t>
        <a:bodyPr/>
        <a:lstStyle/>
        <a:p>
          <a:endParaRPr lang="es-AR"/>
        </a:p>
      </dgm:t>
    </dgm:pt>
    <dgm:pt modelId="{7C7266ED-C2AF-4ACB-821E-6BAB8F23FCF7}" type="pres">
      <dgm:prSet presAssocID="{597CF140-1270-4D7E-B303-D1EFF8630B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C38E484-D119-4D43-8B2A-2896A38E8A92}" type="pres">
      <dgm:prSet presAssocID="{23AF5D5E-134E-4674-852C-D172E46BB7F5}" presName="sibTrans" presStyleLbl="sibTrans2D1" presStyleIdx="1" presStyleCnt="5"/>
      <dgm:spPr/>
      <dgm:t>
        <a:bodyPr/>
        <a:lstStyle/>
        <a:p>
          <a:endParaRPr lang="es-AR"/>
        </a:p>
      </dgm:t>
    </dgm:pt>
    <dgm:pt modelId="{BA5235DA-A206-4E04-9761-B661F155E466}" type="pres">
      <dgm:prSet presAssocID="{23AF5D5E-134E-4674-852C-D172E46BB7F5}" presName="connectorText" presStyleLbl="sibTrans2D1" presStyleIdx="1" presStyleCnt="5"/>
      <dgm:spPr/>
      <dgm:t>
        <a:bodyPr/>
        <a:lstStyle/>
        <a:p>
          <a:endParaRPr lang="es-AR"/>
        </a:p>
      </dgm:t>
    </dgm:pt>
    <dgm:pt modelId="{C5D93BB1-983A-4509-93D9-2BBBA6D52BAA}" type="pres">
      <dgm:prSet presAssocID="{E45A52C1-0B5D-4722-AB4F-45A85211A7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5A85116-D452-427D-A23A-B81486055076}" type="pres">
      <dgm:prSet presAssocID="{4D74DB13-2EA2-4036-915E-CB770A8DBC8F}" presName="sibTrans" presStyleLbl="sibTrans2D1" presStyleIdx="2" presStyleCnt="5"/>
      <dgm:spPr/>
      <dgm:t>
        <a:bodyPr/>
        <a:lstStyle/>
        <a:p>
          <a:endParaRPr lang="es-AR"/>
        </a:p>
      </dgm:t>
    </dgm:pt>
    <dgm:pt modelId="{F512959D-C550-4550-9C70-C7032B5F360B}" type="pres">
      <dgm:prSet presAssocID="{4D74DB13-2EA2-4036-915E-CB770A8DBC8F}" presName="connectorText" presStyleLbl="sibTrans2D1" presStyleIdx="2" presStyleCnt="5"/>
      <dgm:spPr/>
      <dgm:t>
        <a:bodyPr/>
        <a:lstStyle/>
        <a:p>
          <a:endParaRPr lang="es-AR"/>
        </a:p>
      </dgm:t>
    </dgm:pt>
    <dgm:pt modelId="{AE86AD0A-330A-4B6A-8024-89290EE49866}" type="pres">
      <dgm:prSet presAssocID="{3DCAA309-409A-41E3-A3B2-A657A5183C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FECD76-5CDA-48E0-8C6D-FD5200AA1176}" type="pres">
      <dgm:prSet presAssocID="{E76B0FE5-8FC0-4A7D-A80C-5E1903331CCF}" presName="sibTrans" presStyleLbl="sibTrans2D1" presStyleIdx="3" presStyleCnt="5"/>
      <dgm:spPr/>
      <dgm:t>
        <a:bodyPr/>
        <a:lstStyle/>
        <a:p>
          <a:endParaRPr lang="es-AR"/>
        </a:p>
      </dgm:t>
    </dgm:pt>
    <dgm:pt modelId="{11D84574-5A56-44C6-BEB0-124F68E2C508}" type="pres">
      <dgm:prSet presAssocID="{E76B0FE5-8FC0-4A7D-A80C-5E1903331CCF}" presName="connectorText" presStyleLbl="sibTrans2D1" presStyleIdx="3" presStyleCnt="5"/>
      <dgm:spPr/>
      <dgm:t>
        <a:bodyPr/>
        <a:lstStyle/>
        <a:p>
          <a:endParaRPr lang="es-AR"/>
        </a:p>
      </dgm:t>
    </dgm:pt>
    <dgm:pt modelId="{E606F817-79D5-41DC-BD89-C98A86CDA1E9}" type="pres">
      <dgm:prSet presAssocID="{7BC29A64-9274-4B49-8560-41AD59A68F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DC0AF3D-908A-4876-9993-358FD1FAE388}" type="pres">
      <dgm:prSet presAssocID="{D1F7FAA9-5C8F-4D16-A14F-2E36A08C3BA4}" presName="sibTrans" presStyleLbl="sibTrans2D1" presStyleIdx="4" presStyleCnt="5"/>
      <dgm:spPr/>
      <dgm:t>
        <a:bodyPr/>
        <a:lstStyle/>
        <a:p>
          <a:endParaRPr lang="es-AR"/>
        </a:p>
      </dgm:t>
    </dgm:pt>
    <dgm:pt modelId="{077C0E3C-3FEF-4DC0-AD59-F6B19E2065E8}" type="pres">
      <dgm:prSet presAssocID="{D1F7FAA9-5C8F-4D16-A14F-2E36A08C3BA4}" presName="connectorText" presStyleLbl="sibTrans2D1" presStyleIdx="4" presStyleCnt="5"/>
      <dgm:spPr/>
      <dgm:t>
        <a:bodyPr/>
        <a:lstStyle/>
        <a:p>
          <a:endParaRPr lang="es-AR"/>
        </a:p>
      </dgm:t>
    </dgm:pt>
  </dgm:ptLst>
  <dgm:cxnLst>
    <dgm:cxn modelId="{BF8136AE-8356-4B8B-8189-3C6F1028FAE5}" type="presOf" srcId="{0F15BF71-45D5-4699-92F5-65C46A33FB7B}" destId="{B0DBC29D-3816-44A2-9FF3-B0A62436B835}" srcOrd="1" destOrd="0" presId="urn:microsoft.com/office/officeart/2005/8/layout/cycle2"/>
    <dgm:cxn modelId="{CD82F66B-6333-4CFF-8977-4056D4408910}" type="presOf" srcId="{4D74DB13-2EA2-4036-915E-CB770A8DBC8F}" destId="{F512959D-C550-4550-9C70-C7032B5F360B}" srcOrd="1" destOrd="0" presId="urn:microsoft.com/office/officeart/2005/8/layout/cycle2"/>
    <dgm:cxn modelId="{AD85796A-D495-42AD-A838-36FA786B51FA}" type="presOf" srcId="{597CF140-1270-4D7E-B303-D1EFF8630B5B}" destId="{7C7266ED-C2AF-4ACB-821E-6BAB8F23FCF7}" srcOrd="0" destOrd="0" presId="urn:microsoft.com/office/officeart/2005/8/layout/cycle2"/>
    <dgm:cxn modelId="{36ED6B56-3631-4E17-847B-DE8FF065605C}" type="presOf" srcId="{B0F40566-7D08-4A7C-BD06-CE3667FD63D0}" destId="{9A550EA6-F98E-4486-A491-2ECA78A9C490}" srcOrd="0" destOrd="0" presId="urn:microsoft.com/office/officeart/2005/8/layout/cycle2"/>
    <dgm:cxn modelId="{1B486809-33C0-4777-8AA8-294EF4D2E133}" srcId="{20597D1F-FA6D-4090-842D-85B88764AEE3}" destId="{597CF140-1270-4D7E-B303-D1EFF8630B5B}" srcOrd="1" destOrd="0" parTransId="{844467CA-D8B8-4662-8418-B578CCD4043B}" sibTransId="{23AF5D5E-134E-4674-852C-D172E46BB7F5}"/>
    <dgm:cxn modelId="{627AA571-9F32-4C55-9BF9-2CAD76925F76}" type="presOf" srcId="{E76B0FE5-8FC0-4A7D-A80C-5E1903331CCF}" destId="{11D84574-5A56-44C6-BEB0-124F68E2C508}" srcOrd="1" destOrd="0" presId="urn:microsoft.com/office/officeart/2005/8/layout/cycle2"/>
    <dgm:cxn modelId="{5801F44F-9687-45CC-B245-31814206D4BD}" type="presOf" srcId="{3DCAA309-409A-41E3-A3B2-A657A5183C5D}" destId="{AE86AD0A-330A-4B6A-8024-89290EE49866}" srcOrd="0" destOrd="0" presId="urn:microsoft.com/office/officeart/2005/8/layout/cycle2"/>
    <dgm:cxn modelId="{EAEDBB12-960E-4551-8374-505F1046EA3C}" type="presOf" srcId="{4D74DB13-2EA2-4036-915E-CB770A8DBC8F}" destId="{35A85116-D452-427D-A23A-B81486055076}" srcOrd="0" destOrd="0" presId="urn:microsoft.com/office/officeart/2005/8/layout/cycle2"/>
    <dgm:cxn modelId="{D874BE6D-EAE9-4BB8-9695-11F01B1FCC12}" type="presOf" srcId="{20597D1F-FA6D-4090-842D-85B88764AEE3}" destId="{5A417064-3D2B-4B74-9BD6-E3636E2206FE}" srcOrd="0" destOrd="0" presId="urn:microsoft.com/office/officeart/2005/8/layout/cycle2"/>
    <dgm:cxn modelId="{8672A10E-3DC2-4966-872E-9574FBBE0FD7}" type="presOf" srcId="{E76B0FE5-8FC0-4A7D-A80C-5E1903331CCF}" destId="{E4FECD76-5CDA-48E0-8C6D-FD5200AA1176}" srcOrd="0" destOrd="0" presId="urn:microsoft.com/office/officeart/2005/8/layout/cycle2"/>
    <dgm:cxn modelId="{6E04FE68-5624-4C1E-9534-9CD9AF7C5CAF}" type="presOf" srcId="{D1F7FAA9-5C8F-4D16-A14F-2E36A08C3BA4}" destId="{077C0E3C-3FEF-4DC0-AD59-F6B19E2065E8}" srcOrd="1" destOrd="0" presId="urn:microsoft.com/office/officeart/2005/8/layout/cycle2"/>
    <dgm:cxn modelId="{E2420823-12D2-424F-BCEB-AF67CBC662B2}" type="presOf" srcId="{D1F7FAA9-5C8F-4D16-A14F-2E36A08C3BA4}" destId="{6DC0AF3D-908A-4876-9993-358FD1FAE388}" srcOrd="0" destOrd="0" presId="urn:microsoft.com/office/officeart/2005/8/layout/cycle2"/>
    <dgm:cxn modelId="{D98DBC18-1EEB-4361-8DEA-9400E6A699BB}" srcId="{20597D1F-FA6D-4090-842D-85B88764AEE3}" destId="{7BC29A64-9274-4B49-8560-41AD59A68F8A}" srcOrd="4" destOrd="0" parTransId="{AEC6AA44-EE9F-4160-AD12-18270CA14C0D}" sibTransId="{D1F7FAA9-5C8F-4D16-A14F-2E36A08C3BA4}"/>
    <dgm:cxn modelId="{3469E911-FE46-4C98-B133-EF8AA8D6CAAE}" type="presOf" srcId="{7BC29A64-9274-4B49-8560-41AD59A68F8A}" destId="{E606F817-79D5-41DC-BD89-C98A86CDA1E9}" srcOrd="0" destOrd="0" presId="urn:microsoft.com/office/officeart/2005/8/layout/cycle2"/>
    <dgm:cxn modelId="{995CBCE8-7D37-4EC7-9A97-CAFDE5DBFF18}" type="presOf" srcId="{E45A52C1-0B5D-4722-AB4F-45A85211A765}" destId="{C5D93BB1-983A-4509-93D9-2BBBA6D52BAA}" srcOrd="0" destOrd="0" presId="urn:microsoft.com/office/officeart/2005/8/layout/cycle2"/>
    <dgm:cxn modelId="{E68F3FB5-885A-4391-B4AE-564BA96B9A74}" srcId="{20597D1F-FA6D-4090-842D-85B88764AEE3}" destId="{E45A52C1-0B5D-4722-AB4F-45A85211A765}" srcOrd="2" destOrd="0" parTransId="{864C6E9C-5CB2-4F3C-A071-E1B5C0923F62}" sibTransId="{4D74DB13-2EA2-4036-915E-CB770A8DBC8F}"/>
    <dgm:cxn modelId="{1CEE6341-D059-4043-8865-389CBDA337EA}" type="presOf" srcId="{23AF5D5E-134E-4674-852C-D172E46BB7F5}" destId="{BA5235DA-A206-4E04-9761-B661F155E466}" srcOrd="1" destOrd="0" presId="urn:microsoft.com/office/officeart/2005/8/layout/cycle2"/>
    <dgm:cxn modelId="{0F84B476-97BB-403C-87AD-406280C226E6}" type="presOf" srcId="{23AF5D5E-134E-4674-852C-D172E46BB7F5}" destId="{9C38E484-D119-4D43-8B2A-2896A38E8A92}" srcOrd="0" destOrd="0" presId="urn:microsoft.com/office/officeart/2005/8/layout/cycle2"/>
    <dgm:cxn modelId="{BE919E03-3064-4680-A5EE-236FAB1D65AC}" srcId="{20597D1F-FA6D-4090-842D-85B88764AEE3}" destId="{3DCAA309-409A-41E3-A3B2-A657A5183C5D}" srcOrd="3" destOrd="0" parTransId="{A334D8A7-17A3-4B0E-9B9D-2E0EA55018CF}" sibTransId="{E76B0FE5-8FC0-4A7D-A80C-5E1903331CCF}"/>
    <dgm:cxn modelId="{1C3A5E2E-2D02-4B11-95F4-48C5CB8906F7}" type="presOf" srcId="{0F15BF71-45D5-4699-92F5-65C46A33FB7B}" destId="{787AE00D-33D9-4F6E-8415-BB558EBC9118}" srcOrd="0" destOrd="0" presId="urn:microsoft.com/office/officeart/2005/8/layout/cycle2"/>
    <dgm:cxn modelId="{18DED8CE-8A08-4CA6-80E4-8D930E2F0332}" srcId="{20597D1F-FA6D-4090-842D-85B88764AEE3}" destId="{B0F40566-7D08-4A7C-BD06-CE3667FD63D0}" srcOrd="0" destOrd="0" parTransId="{8DE5AAD9-1FE4-4A0D-85F9-DF0221188140}" sibTransId="{0F15BF71-45D5-4699-92F5-65C46A33FB7B}"/>
    <dgm:cxn modelId="{0615DA94-F142-4F43-AE43-EF4058588219}" type="presParOf" srcId="{5A417064-3D2B-4B74-9BD6-E3636E2206FE}" destId="{9A550EA6-F98E-4486-A491-2ECA78A9C490}" srcOrd="0" destOrd="0" presId="urn:microsoft.com/office/officeart/2005/8/layout/cycle2"/>
    <dgm:cxn modelId="{B67E52D1-E89D-472A-903E-16AEB6A16067}" type="presParOf" srcId="{5A417064-3D2B-4B74-9BD6-E3636E2206FE}" destId="{787AE00D-33D9-4F6E-8415-BB558EBC9118}" srcOrd="1" destOrd="0" presId="urn:microsoft.com/office/officeart/2005/8/layout/cycle2"/>
    <dgm:cxn modelId="{C4100024-B33E-413B-A017-101BA9A99A13}" type="presParOf" srcId="{787AE00D-33D9-4F6E-8415-BB558EBC9118}" destId="{B0DBC29D-3816-44A2-9FF3-B0A62436B835}" srcOrd="0" destOrd="0" presId="urn:microsoft.com/office/officeart/2005/8/layout/cycle2"/>
    <dgm:cxn modelId="{7BC31DFC-E96C-4F2C-B319-80A86D7D29BD}" type="presParOf" srcId="{5A417064-3D2B-4B74-9BD6-E3636E2206FE}" destId="{7C7266ED-C2AF-4ACB-821E-6BAB8F23FCF7}" srcOrd="2" destOrd="0" presId="urn:microsoft.com/office/officeart/2005/8/layout/cycle2"/>
    <dgm:cxn modelId="{D44F978F-5579-420D-99E1-ADC9113DDF7C}" type="presParOf" srcId="{5A417064-3D2B-4B74-9BD6-E3636E2206FE}" destId="{9C38E484-D119-4D43-8B2A-2896A38E8A92}" srcOrd="3" destOrd="0" presId="urn:microsoft.com/office/officeart/2005/8/layout/cycle2"/>
    <dgm:cxn modelId="{19A669A6-6C27-4F73-A57A-B84B1134D1CB}" type="presParOf" srcId="{9C38E484-D119-4D43-8B2A-2896A38E8A92}" destId="{BA5235DA-A206-4E04-9761-B661F155E466}" srcOrd="0" destOrd="0" presId="urn:microsoft.com/office/officeart/2005/8/layout/cycle2"/>
    <dgm:cxn modelId="{0564FE91-7C43-4F08-A355-7B05FE88BED3}" type="presParOf" srcId="{5A417064-3D2B-4B74-9BD6-E3636E2206FE}" destId="{C5D93BB1-983A-4509-93D9-2BBBA6D52BAA}" srcOrd="4" destOrd="0" presId="urn:microsoft.com/office/officeart/2005/8/layout/cycle2"/>
    <dgm:cxn modelId="{B7D53382-991F-4CC6-A8B7-5405904DD9D8}" type="presParOf" srcId="{5A417064-3D2B-4B74-9BD6-E3636E2206FE}" destId="{35A85116-D452-427D-A23A-B81486055076}" srcOrd="5" destOrd="0" presId="urn:microsoft.com/office/officeart/2005/8/layout/cycle2"/>
    <dgm:cxn modelId="{31C7F952-DCBD-4DF0-837F-9DC91804CE5C}" type="presParOf" srcId="{35A85116-D452-427D-A23A-B81486055076}" destId="{F512959D-C550-4550-9C70-C7032B5F360B}" srcOrd="0" destOrd="0" presId="urn:microsoft.com/office/officeart/2005/8/layout/cycle2"/>
    <dgm:cxn modelId="{97E70BB0-1A74-4CEA-A263-C76FDEB68C5B}" type="presParOf" srcId="{5A417064-3D2B-4B74-9BD6-E3636E2206FE}" destId="{AE86AD0A-330A-4B6A-8024-89290EE49866}" srcOrd="6" destOrd="0" presId="urn:microsoft.com/office/officeart/2005/8/layout/cycle2"/>
    <dgm:cxn modelId="{CAE7FD3D-6F2E-407B-B415-E0C3703CD951}" type="presParOf" srcId="{5A417064-3D2B-4B74-9BD6-E3636E2206FE}" destId="{E4FECD76-5CDA-48E0-8C6D-FD5200AA1176}" srcOrd="7" destOrd="0" presId="urn:microsoft.com/office/officeart/2005/8/layout/cycle2"/>
    <dgm:cxn modelId="{0C143186-440E-4266-AED7-9DB6F89244EA}" type="presParOf" srcId="{E4FECD76-5CDA-48E0-8C6D-FD5200AA1176}" destId="{11D84574-5A56-44C6-BEB0-124F68E2C508}" srcOrd="0" destOrd="0" presId="urn:microsoft.com/office/officeart/2005/8/layout/cycle2"/>
    <dgm:cxn modelId="{750BFDCC-EBC6-4541-BE12-3EBB57D7FA1A}" type="presParOf" srcId="{5A417064-3D2B-4B74-9BD6-E3636E2206FE}" destId="{E606F817-79D5-41DC-BD89-C98A86CDA1E9}" srcOrd="8" destOrd="0" presId="urn:microsoft.com/office/officeart/2005/8/layout/cycle2"/>
    <dgm:cxn modelId="{B2A61E3D-1A43-4452-B2A3-C03DB63F9628}" type="presParOf" srcId="{5A417064-3D2B-4B74-9BD6-E3636E2206FE}" destId="{6DC0AF3D-908A-4876-9993-358FD1FAE388}" srcOrd="9" destOrd="0" presId="urn:microsoft.com/office/officeart/2005/8/layout/cycle2"/>
    <dgm:cxn modelId="{DBE22C13-0031-469F-A5DB-3ED632C2F344}" type="presParOf" srcId="{6DC0AF3D-908A-4876-9993-358FD1FAE388}" destId="{077C0E3C-3FEF-4DC0-AD59-F6B19E2065E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5A8FA-70F1-41CA-ABC7-D057F500E33E}">
      <dsp:nvSpPr>
        <dsp:cNvPr id="0" name=""/>
        <dsp:cNvSpPr/>
      </dsp:nvSpPr>
      <dsp:spPr>
        <a:xfrm>
          <a:off x="2903103" y="1629271"/>
          <a:ext cx="4058888" cy="4058888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000" kern="1200" dirty="0" smtClean="0"/>
            <a:t>VIGILANCIA ESTRATÉGICA</a:t>
          </a:r>
          <a:endParaRPr lang="es-AR" sz="4000" kern="1200" dirty="0"/>
        </a:p>
      </dsp:txBody>
      <dsp:txXfrm>
        <a:off x="3497513" y="2223681"/>
        <a:ext cx="2870068" cy="2870068"/>
      </dsp:txXfrm>
    </dsp:sp>
    <dsp:sp modelId="{0EA0954F-9E01-4608-91FA-3AF8B43957F0}">
      <dsp:nvSpPr>
        <dsp:cNvPr id="0" name=""/>
        <dsp:cNvSpPr/>
      </dsp:nvSpPr>
      <dsp:spPr>
        <a:xfrm>
          <a:off x="3917825" y="724"/>
          <a:ext cx="2029444" cy="2029444"/>
        </a:xfrm>
        <a:prstGeom prst="ellipse">
          <a:avLst/>
        </a:prstGeom>
        <a:solidFill>
          <a:srgbClr val="0070C0">
            <a:alpha val="50000"/>
          </a:srgb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Vigilancia Competitiva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Competidores actuales y potenciales, etc.</a:t>
          </a:r>
          <a:endParaRPr lang="es-AR" sz="14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5030" y="297929"/>
        <a:ext cx="1435034" cy="1435034"/>
      </dsp:txXfrm>
    </dsp:sp>
    <dsp:sp modelId="{541D6C36-C790-4CA8-A449-B1034AFDCAA8}">
      <dsp:nvSpPr>
        <dsp:cNvPr id="0" name=""/>
        <dsp:cNvSpPr/>
      </dsp:nvSpPr>
      <dsp:spPr>
        <a:xfrm>
          <a:off x="6561095" y="2643993"/>
          <a:ext cx="2029444" cy="2029444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Vigilancia Tecnológica</a:t>
          </a:r>
          <a:r>
            <a:rPr lang="es-AR" sz="1600" kern="1200" dirty="0" smtClean="0">
              <a:solidFill>
                <a:schemeClr val="bg1"/>
              </a:solidFill>
            </a:rPr>
            <a:t> </a:t>
          </a:r>
          <a:r>
            <a:rPr lang="es-AR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Tecnologías disponibles y/o emergentes, etc.</a:t>
          </a:r>
          <a:endParaRPr lang="es-AR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8300" y="2941198"/>
        <a:ext cx="1435034" cy="1435034"/>
      </dsp:txXfrm>
    </dsp:sp>
    <dsp:sp modelId="{2A468727-6075-4D83-B7E1-8DB0CC871377}">
      <dsp:nvSpPr>
        <dsp:cNvPr id="0" name=""/>
        <dsp:cNvSpPr/>
      </dsp:nvSpPr>
      <dsp:spPr>
        <a:xfrm>
          <a:off x="3917825" y="5287263"/>
          <a:ext cx="2029444" cy="2029444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Vigilancia del Entorno</a:t>
          </a:r>
          <a:r>
            <a:rPr lang="es-AR" sz="1400" kern="1200" dirty="0" smtClean="0">
              <a:solidFill>
                <a:schemeClr val="bg1"/>
              </a:solidFill>
            </a:rPr>
            <a:t> </a:t>
          </a:r>
          <a:r>
            <a:rPr lang="es-AR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Reglamentaciones, normativas, medioambiente, social, etc.</a:t>
          </a:r>
          <a:endParaRPr lang="es-AR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5030" y="5584468"/>
        <a:ext cx="1435034" cy="1435034"/>
      </dsp:txXfrm>
    </dsp:sp>
    <dsp:sp modelId="{AF9497FD-D533-406C-8117-03BF0E0F6315}">
      <dsp:nvSpPr>
        <dsp:cNvPr id="0" name=""/>
        <dsp:cNvSpPr/>
      </dsp:nvSpPr>
      <dsp:spPr>
        <a:xfrm>
          <a:off x="1274556" y="2643993"/>
          <a:ext cx="2029444" cy="2029444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Vigilancia Comercial</a:t>
          </a:r>
          <a:r>
            <a:rPr lang="es-AR" sz="1600" kern="1200" dirty="0" smtClean="0">
              <a:solidFill>
                <a:schemeClr val="bg1"/>
              </a:solidFill>
            </a:rPr>
            <a:t> </a:t>
          </a:r>
          <a:r>
            <a:rPr lang="es-AR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Clientes, mercados, proveedores, etc.</a:t>
          </a:r>
          <a:endParaRPr lang="es-AR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1761" y="2941198"/>
        <a:ext cx="1435034" cy="1435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50EA6-F98E-4486-A491-2ECA78A9C490}">
      <dsp:nvSpPr>
        <dsp:cNvPr id="0" name=""/>
        <dsp:cNvSpPr/>
      </dsp:nvSpPr>
      <dsp:spPr>
        <a:xfrm>
          <a:off x="3010133" y="1359"/>
          <a:ext cx="1443115" cy="14431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altLang="es-AR" sz="1500" b="1" kern="1200" dirty="0" smtClean="0"/>
            <a:t>COMPARAR</a:t>
          </a:r>
          <a:endParaRPr lang="es-AR" sz="1500" kern="1200" dirty="0"/>
        </a:p>
      </dsp:txBody>
      <dsp:txXfrm>
        <a:off x="3221472" y="212698"/>
        <a:ext cx="1020437" cy="1020437"/>
      </dsp:txXfrm>
    </dsp:sp>
    <dsp:sp modelId="{787AE00D-33D9-4F6E-8415-BB558EBC9118}">
      <dsp:nvSpPr>
        <dsp:cNvPr id="0" name=""/>
        <dsp:cNvSpPr/>
      </dsp:nvSpPr>
      <dsp:spPr>
        <a:xfrm rot="2160000">
          <a:off x="4407604" y="1109778"/>
          <a:ext cx="383481" cy="487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>
        <a:off x="4418590" y="1173377"/>
        <a:ext cx="268437" cy="292231"/>
      </dsp:txXfrm>
    </dsp:sp>
    <dsp:sp modelId="{7C7266ED-C2AF-4ACB-821E-6BAB8F23FCF7}">
      <dsp:nvSpPr>
        <dsp:cNvPr id="0" name=""/>
        <dsp:cNvSpPr/>
      </dsp:nvSpPr>
      <dsp:spPr>
        <a:xfrm>
          <a:off x="4763002" y="1274893"/>
          <a:ext cx="1443115" cy="14431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altLang="es-AR" sz="1500" b="1" kern="1200" dirty="0" smtClean="0">
              <a:solidFill>
                <a:schemeClr val="bg1">
                  <a:lumMod val="85000"/>
                </a:schemeClr>
              </a:solidFill>
            </a:rPr>
            <a:t>INNOVAR</a:t>
          </a:r>
          <a:endParaRPr lang="es-AR" sz="15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4974341" y="1486232"/>
        <a:ext cx="1020437" cy="1020437"/>
      </dsp:txXfrm>
    </dsp:sp>
    <dsp:sp modelId="{9C38E484-D119-4D43-8B2A-2896A38E8A92}">
      <dsp:nvSpPr>
        <dsp:cNvPr id="0" name=""/>
        <dsp:cNvSpPr/>
      </dsp:nvSpPr>
      <dsp:spPr>
        <a:xfrm rot="6480000">
          <a:off x="4961404" y="2772912"/>
          <a:ext cx="383481" cy="487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 rot="10800000">
        <a:off x="5036701" y="2815615"/>
        <a:ext cx="268437" cy="292231"/>
      </dsp:txXfrm>
    </dsp:sp>
    <dsp:sp modelId="{C5D93BB1-983A-4509-93D9-2BBBA6D52BAA}">
      <dsp:nvSpPr>
        <dsp:cNvPr id="0" name=""/>
        <dsp:cNvSpPr/>
      </dsp:nvSpPr>
      <dsp:spPr>
        <a:xfrm>
          <a:off x="4093466" y="3335513"/>
          <a:ext cx="1443115" cy="14431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altLang="es-AR" sz="1500" b="1" kern="1200" dirty="0" smtClean="0"/>
            <a:t>COOPERAR</a:t>
          </a:r>
          <a:endParaRPr lang="es-AR" sz="1500" kern="1200" dirty="0"/>
        </a:p>
      </dsp:txBody>
      <dsp:txXfrm>
        <a:off x="4304805" y="3546852"/>
        <a:ext cx="1020437" cy="1020437"/>
      </dsp:txXfrm>
    </dsp:sp>
    <dsp:sp modelId="{35A85116-D452-427D-A23A-B81486055076}">
      <dsp:nvSpPr>
        <dsp:cNvPr id="0" name=""/>
        <dsp:cNvSpPr/>
      </dsp:nvSpPr>
      <dsp:spPr>
        <a:xfrm rot="10800000">
          <a:off x="3550804" y="3813545"/>
          <a:ext cx="383481" cy="487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 rot="10800000">
        <a:off x="3665848" y="3910955"/>
        <a:ext cx="268437" cy="292231"/>
      </dsp:txXfrm>
    </dsp:sp>
    <dsp:sp modelId="{AE86AD0A-330A-4B6A-8024-89290EE49866}">
      <dsp:nvSpPr>
        <dsp:cNvPr id="0" name=""/>
        <dsp:cNvSpPr/>
      </dsp:nvSpPr>
      <dsp:spPr>
        <a:xfrm>
          <a:off x="1926801" y="3335513"/>
          <a:ext cx="1443115" cy="14431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altLang="es-AR" sz="1500" b="1" kern="1200" dirty="0" smtClean="0">
              <a:solidFill>
                <a:schemeClr val="bg1">
                  <a:lumMod val="85000"/>
                </a:schemeClr>
              </a:solidFill>
            </a:rPr>
            <a:t>ANTICIPAR</a:t>
          </a:r>
          <a:endParaRPr lang="es-AR" sz="15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138140" y="3546852"/>
        <a:ext cx="1020437" cy="1020437"/>
      </dsp:txXfrm>
    </dsp:sp>
    <dsp:sp modelId="{E4FECD76-5CDA-48E0-8C6D-FD5200AA1176}">
      <dsp:nvSpPr>
        <dsp:cNvPr id="0" name=""/>
        <dsp:cNvSpPr/>
      </dsp:nvSpPr>
      <dsp:spPr>
        <a:xfrm rot="15120000">
          <a:off x="2125204" y="2793557"/>
          <a:ext cx="383481" cy="487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 rot="10800000">
        <a:off x="2200501" y="2945674"/>
        <a:ext cx="268437" cy="292231"/>
      </dsp:txXfrm>
    </dsp:sp>
    <dsp:sp modelId="{E606F817-79D5-41DC-BD89-C98A86CDA1E9}">
      <dsp:nvSpPr>
        <dsp:cNvPr id="0" name=""/>
        <dsp:cNvSpPr/>
      </dsp:nvSpPr>
      <dsp:spPr>
        <a:xfrm>
          <a:off x="1257265" y="1274893"/>
          <a:ext cx="1443115" cy="14431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altLang="es-AR" sz="1500" b="1" kern="1200" dirty="0" smtClean="0"/>
            <a:t>MINIMIZAR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altLang="es-AR" sz="1500" b="1" kern="1200" dirty="0" smtClean="0"/>
            <a:t>RIESGOS</a:t>
          </a:r>
          <a:endParaRPr lang="es-AR" sz="1500" kern="1200" dirty="0"/>
        </a:p>
      </dsp:txBody>
      <dsp:txXfrm>
        <a:off x="1468604" y="1486232"/>
        <a:ext cx="1020437" cy="1020437"/>
      </dsp:txXfrm>
    </dsp:sp>
    <dsp:sp modelId="{6DC0AF3D-908A-4876-9993-358FD1FAE388}">
      <dsp:nvSpPr>
        <dsp:cNvPr id="0" name=""/>
        <dsp:cNvSpPr/>
      </dsp:nvSpPr>
      <dsp:spPr>
        <a:xfrm rot="19440000">
          <a:off x="2654736" y="1122537"/>
          <a:ext cx="383481" cy="487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>
        <a:off x="2665722" y="1253758"/>
        <a:ext cx="268437" cy="292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36C0-F85D-4F4A-981C-15D472277E4F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C758B-61C1-4009-B80F-CDE49A8100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1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altLang="es-A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6469" tIns="43234" rIns="86469" bIns="43234"/>
          <a:lstStyle/>
          <a:p>
            <a:pPr eaLnBrk="1" hangingPunct="1">
              <a:spcBef>
                <a:spcPct val="0"/>
              </a:spcBef>
            </a:pPr>
            <a:endParaRPr lang="es-ES" altLang="es-A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3 Marcador de número de diapositiva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9" tIns="43234" rIns="86469" bIns="43234"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</a:pPr>
            <a:fld id="{48C89CF9-9A98-46C2-8EBA-4CD9D3CBCE3F}" type="slidenum">
              <a:rPr lang="es-ES" altLang="es-AR">
                <a:solidFill>
                  <a:schemeClr val="bg1"/>
                </a:solidFill>
                <a:latin typeface="Times New Roman" pitchFamily="18" charset="0"/>
              </a:rPr>
              <a:pPr algn="r">
                <a:spcBef>
                  <a:spcPct val="20000"/>
                </a:spcBef>
                <a:buFontTx/>
                <a:buChar char="•"/>
              </a:pPr>
              <a:t>21</a:t>
            </a:fld>
            <a:endParaRPr lang="es-ES" altLang="es-AR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AR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FB59E3-C1F0-48D4-BE89-FB0EAF5957FF}" type="slidenum">
              <a:rPr lang="es-AR" altLang="es-AR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s-AR" altLang="es-A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>
          <a:xfrm>
            <a:off x="686098" y="4345214"/>
            <a:ext cx="5485805" cy="4112381"/>
          </a:xfrm>
          <a:noFill/>
        </p:spPr>
        <p:txBody>
          <a:bodyPr lIns="83750" tIns="41874" rIns="83750" bIns="41874"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es-ES_tradnl" altLang="es-AR" sz="500"/>
              <a:t> Razones por las que un motor tradicional no accede a la información que está aguas más debajo de la web superficial: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endParaRPr lang="es-ES" altLang="es-AR" sz="800"/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1. Cuando los documentos o las bases de datos son demasiado voluminosos para que puedan indexarse completamente.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 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2. Cuando las páginas están protegidas por su autor.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 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3. Cuando las páginas se generan dinámicamente, por ejemplo, a consecuencia de una solicitud.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 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4. Cuando las páginas están protegidas por un identificador login y una contraseña.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 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5. Cuando los motores de búsqueda no reconocen el formato de los documentos. 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 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s-ES" altLang="es-AR" sz="800"/>
              <a:t>6. Cuando las páginas no tienen enlaces con otras. </a:t>
            </a:r>
          </a:p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32772" name="3 Marcador de número de diapositiva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50" tIns="41874" rIns="83750" bIns="41874" anchor="b"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2265050B-67DD-45B5-B62F-527A9F2E3606}" type="slidenum">
              <a:rPr lang="es-ES" altLang="es-AR" sz="1000">
                <a:solidFill>
                  <a:schemeClr val="bg1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Tx/>
                <a:buChar char="•"/>
              </a:pPr>
              <a:t>12</a:t>
            </a:fld>
            <a:endParaRPr lang="es-ES" altLang="es-AR" sz="10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7763" name="2 Marcador de notas"/>
          <p:cNvSpPr>
            <a:spLocks noGrp="1"/>
          </p:cNvSpPr>
          <p:nvPr>
            <p:ph type="body" idx="1"/>
          </p:nvPr>
        </p:nvSpPr>
        <p:spPr>
          <a:xfrm>
            <a:off x="685494" y="4344357"/>
            <a:ext cx="5487013" cy="4113169"/>
          </a:xfrm>
          <a:noFill/>
        </p:spPr>
        <p:txBody>
          <a:bodyPr lIns="83749" tIns="41874" rIns="83749" bIns="41874"/>
          <a:lstStyle/>
          <a:p>
            <a:pPr eaLnBrk="1" hangingPunct="1"/>
            <a:r>
              <a:rPr lang="es-ES" sz="900">
                <a:latin typeface="Arial" pitchFamily="34" charset="0"/>
                <a:cs typeface="Arial" pitchFamily="34" charset="0"/>
              </a:rPr>
              <a:t>La información y la capacidad de las instituciones en la gestión de la información es uno de los elementos </a:t>
            </a:r>
            <a:r>
              <a:rPr lang="es-ES" sz="9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clave de la competitividad</a:t>
            </a:r>
            <a:r>
              <a:rPr lang="es-ES" sz="9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s-ES" sz="9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3 Marcador de número de diapositiva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49" tIns="41874" rIns="83749" bIns="41874" anchor="b"/>
          <a:lstStyle>
            <a:lvl1pPr defTabSz="9064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064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064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064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064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3E7C1D4E-B066-4408-A183-340A8F84B82E}" type="slidenum">
              <a:rPr lang="es-ES" sz="1000">
                <a:solidFill>
                  <a:schemeClr val="bg1"/>
                </a:solidFill>
              </a:rPr>
              <a:pPr algn="r" eaLnBrk="1" hangingPunct="1">
                <a:spcBef>
                  <a:spcPct val="20000"/>
                </a:spcBef>
                <a:buFontTx/>
                <a:buChar char="•"/>
              </a:pPr>
              <a:t>14</a:t>
            </a:fld>
            <a:endParaRPr lang="es-E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955" name="2 Marcador de notas"/>
          <p:cNvSpPr>
            <a:spLocks noGrp="1"/>
          </p:cNvSpPr>
          <p:nvPr>
            <p:ph type="body" idx="1"/>
          </p:nvPr>
        </p:nvSpPr>
        <p:spPr>
          <a:xfrm>
            <a:off x="685494" y="4344357"/>
            <a:ext cx="5487013" cy="4113169"/>
          </a:xfrm>
          <a:noFill/>
        </p:spPr>
        <p:txBody>
          <a:bodyPr lIns="83742" tIns="41870" rIns="83742" bIns="41870"/>
          <a:lstStyle/>
          <a:p>
            <a:r>
              <a:rPr lang="es-ES" altLang="es-AR" dirty="0" smtClean="0">
                <a:latin typeface="Arial" pitchFamily="34" charset="0"/>
                <a:cs typeface="Arial" pitchFamily="34" charset="0"/>
              </a:rPr>
              <a:t>Productos del fenómeno de Infoxicación:</a:t>
            </a:r>
          </a:p>
          <a:p>
            <a:endParaRPr lang="es-ES" altLang="es-AR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s-ES" altLang="es-AR" u="sng" dirty="0" smtClean="0">
                <a:latin typeface="Arial" pitchFamily="34" charset="0"/>
                <a:cs typeface="Arial" pitchFamily="34" charset="0"/>
              </a:rPr>
              <a:t>Ruido:</a:t>
            </a:r>
            <a:r>
              <a:rPr lang="es-ES" altLang="es-AR" dirty="0" smtClean="0">
                <a:latin typeface="Arial" pitchFamily="34" charset="0"/>
                <a:cs typeface="Arial" pitchFamily="34" charset="0"/>
              </a:rPr>
              <a:t> Elevado volumen de respuestas de baja calidad respecto a la estrategia de búsqueda.</a:t>
            </a:r>
          </a:p>
          <a:p>
            <a:pPr>
              <a:buFontTx/>
              <a:buChar char="•"/>
            </a:pPr>
            <a:r>
              <a:rPr lang="es-AR" altLang="es-AR" u="sng" dirty="0" smtClean="0">
                <a:latin typeface="Arial" pitchFamily="34" charset="0"/>
                <a:cs typeface="Arial" pitchFamily="34" charset="0"/>
              </a:rPr>
              <a:t>Silencio:</a:t>
            </a:r>
            <a:r>
              <a:rPr lang="es-AR" alt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AR" dirty="0" smtClean="0">
                <a:latin typeface="Arial" pitchFamily="34" charset="0"/>
                <a:cs typeface="Arial" pitchFamily="34" charset="0"/>
              </a:rPr>
              <a:t>Ausencia de respuesta y de documentos relacionados con la formulación de búsqueda. Es un problema de peor solución que el ruido documental, que puede reducido con filtros adecuados.</a:t>
            </a:r>
          </a:p>
        </p:txBody>
      </p:sp>
      <p:sp>
        <p:nvSpPr>
          <p:cNvPr id="125956" name="3 Marcador de número de diapositiva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42" tIns="41870" rIns="83742" bIns="41870" anchor="b"/>
          <a:lstStyle>
            <a:lvl1pPr defTabSz="9588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88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88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88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88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</a:pPr>
            <a:fld id="{1B3D828E-5394-4C50-AC0B-FAD720401BCC}" type="slidenum">
              <a:rPr lang="es-ES" altLang="es-AR" sz="1000">
                <a:solidFill>
                  <a:schemeClr val="bg1"/>
                </a:solidFill>
                <a:latin typeface="Times New Roman" pitchFamily="18" charset="0"/>
              </a:rPr>
              <a:pPr algn="r">
                <a:spcBef>
                  <a:spcPct val="20000"/>
                </a:spcBef>
                <a:buFontTx/>
                <a:buChar char="•"/>
              </a:pPr>
              <a:t>15</a:t>
            </a:fld>
            <a:endParaRPr lang="es-ES" altLang="es-AR" sz="10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6477" tIns="43239" rIns="86477" bIns="43239"/>
          <a:lstStyle/>
          <a:p>
            <a:pPr eaLnBrk="1" hangingPunct="1">
              <a:spcBef>
                <a:spcPct val="0"/>
              </a:spcBef>
            </a:pPr>
            <a:endParaRPr lang="es-ES" altLang="es-AR" dirty="0" smtClean="0"/>
          </a:p>
        </p:txBody>
      </p:sp>
      <p:sp>
        <p:nvSpPr>
          <p:cNvPr id="33796" name="3 Marcador de número de diapositiva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7" tIns="43239" rIns="86477" bIns="4323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A6DB4C63-FB12-411C-AFCC-3B106DECC34F}" type="slidenum">
              <a:rPr lang="es-ES" altLang="es-AR">
                <a:solidFill>
                  <a:schemeClr val="bg1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Tx/>
                <a:buChar char="•"/>
              </a:pPr>
              <a:t>16</a:t>
            </a:fld>
            <a:endParaRPr lang="es-ES" altLang="es-AR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6477" tIns="43239" rIns="86477" bIns="43239"/>
          <a:lstStyle/>
          <a:p>
            <a:pPr eaLnBrk="1" hangingPunct="1">
              <a:spcBef>
                <a:spcPct val="0"/>
              </a:spcBef>
            </a:pPr>
            <a:endParaRPr lang="es-ES" altLang="es-AR" smtClean="0"/>
          </a:p>
        </p:txBody>
      </p:sp>
      <p:sp>
        <p:nvSpPr>
          <p:cNvPr id="39940" name="3 Marcador de número de diapositiva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7" tIns="43239" rIns="86477" bIns="4323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Tx/>
              <a:buChar char="•"/>
            </a:pPr>
            <a:fld id="{51C4818E-D7EF-4279-AE9B-90D19AFF7FD7}" type="slidenum">
              <a:rPr lang="es-ES" altLang="es-AR">
                <a:solidFill>
                  <a:schemeClr val="bg1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Tx/>
                <a:buChar char="•"/>
              </a:pPr>
              <a:t>17</a:t>
            </a:fld>
            <a:endParaRPr lang="es-ES" altLang="es-AR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altLang="es-A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3 Marcador de número de diapositiva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 anchor="b"/>
          <a:lstStyle>
            <a:lvl1pPr defTabSz="10715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10715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10715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10715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10715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B96AA1B2-EA68-4054-99E0-F7E7A7BC970E}" type="slidenum">
              <a:rPr lang="es-ES" altLang="es-AR" sz="1200">
                <a:solidFill>
                  <a:schemeClr val="bg1"/>
                </a:solidFill>
              </a:rPr>
              <a:pPr algn="r" eaLnBrk="1" hangingPunct="1"/>
              <a:t>18</a:t>
            </a:fld>
            <a:endParaRPr lang="es-ES" altLang="es-AR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743" tIns="47872" rIns="95743" bIns="47872"/>
          <a:lstStyle/>
          <a:p>
            <a:r>
              <a:rPr lang="es-ES" altLang="es-AR" smtClean="0"/>
              <a:t>Esta dijiste que la armar</a:t>
            </a:r>
            <a:r>
              <a:rPr lang="es-ES" altLang="es-AR" smtClean="0">
                <a:latin typeface="Arial" charset="0"/>
              </a:rPr>
              <a:t>í</a:t>
            </a:r>
            <a:r>
              <a:rPr lang="es-ES" altLang="es-AR" smtClean="0"/>
              <a:t>as vos de acuerdo a lo que pensaste SITUACION ACTUAL A FUTURO</a:t>
            </a:r>
            <a:endParaRPr lang="es-AR" altLang="es-AR" smtClean="0"/>
          </a:p>
        </p:txBody>
      </p:sp>
      <p:sp>
        <p:nvSpPr>
          <p:cNvPr id="76804" name="3 Marcador de número de diapositiva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1" tIns="47866" rIns="95731" bIns="47866" anchor="b"/>
          <a:lstStyle>
            <a:lvl1pPr defTabSz="1063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63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63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63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63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D151391-F5CB-4BF3-99A3-42D80A9F3F0B}" type="slidenum">
              <a:rPr lang="es-ES" altLang="es-AR" sz="1400">
                <a:ea typeface="MS PGothic" pitchFamily="34" charset="-128"/>
              </a:rPr>
              <a:pPr algn="r" eaLnBrk="1" hangingPunct="1"/>
              <a:t>19</a:t>
            </a:fld>
            <a:endParaRPr lang="es-ES" altLang="es-AR" sz="14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altLang="es-A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3 Marcador de número de diapositiva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 anchor="b"/>
          <a:lstStyle>
            <a:lvl1pPr defTabSz="10715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10715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10715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10715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1071563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E0095040-E6B5-4DB4-A127-AE431A2A89A1}" type="slidenum">
              <a:rPr lang="es-ES" altLang="es-AR" sz="1200">
                <a:solidFill>
                  <a:schemeClr val="bg1"/>
                </a:solidFill>
              </a:rPr>
              <a:pPr algn="r" eaLnBrk="1" hangingPunct="1"/>
              <a:t>20</a:t>
            </a:fld>
            <a:endParaRPr lang="es-ES" altLang="es-AR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97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55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742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111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40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391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563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710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878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726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61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70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83E06F4-AC18-47BA-83BC-7E63EF845EEB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35014E-4B23-4EDE-B1B0-87D1A1F7584E}" type="datetimeFigureOut">
              <a:rPr lang="es-AR" smtClean="0"/>
              <a:t>27/9/2018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3.wdp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257" t="8083" r="6658" b="54110"/>
          <a:stretch/>
        </p:blipFill>
        <p:spPr>
          <a:xfrm>
            <a:off x="0" y="-13236"/>
            <a:ext cx="9144000" cy="6871235"/>
          </a:xfrm>
          <a:prstGeom prst="rect">
            <a:avLst/>
          </a:prstGeom>
        </p:spPr>
      </p:pic>
      <p:sp>
        <p:nvSpPr>
          <p:cNvPr id="3" name="5 Rectángulo"/>
          <p:cNvSpPr/>
          <p:nvPr/>
        </p:nvSpPr>
        <p:spPr>
          <a:xfrm>
            <a:off x="291612" y="6251747"/>
            <a:ext cx="3660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Esp. Ing</a:t>
            </a:r>
            <a:r>
              <a:rPr lang="es-MX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 Miguel </a:t>
            </a:r>
            <a:r>
              <a:rPr lang="es-MX" sz="20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Guagliano</a:t>
            </a:r>
            <a:endParaRPr lang="es-MX" sz="20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359178" y="6262688"/>
            <a:ext cx="3456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es-AR" altLang="es-AR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27 de Septiembre,  2018</a:t>
            </a:r>
            <a:endParaRPr kumimoji="1" lang="es-ES" altLang="es-AR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27784" y="476672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>
                    <a:lumMod val="95000"/>
                  </a:schemeClr>
                </a:solidFill>
              </a:rPr>
              <a:t>XVI CONGRESO INTERNACIONAL EN INNOVACIÓN TECNOLÓGICA INFORMÁTICA 2018</a:t>
            </a:r>
          </a:p>
          <a:p>
            <a:pPr algn="ctr"/>
            <a:r>
              <a:rPr lang="es-ES" sz="1400" b="1" dirty="0">
                <a:solidFill>
                  <a:schemeClr val="bg1">
                    <a:lumMod val="95000"/>
                  </a:schemeClr>
                </a:solidFill>
              </a:rPr>
              <a:t>HACIA LA SINGULARIDAD DE LA TECNOLOGÍA INFORMÁTICA, HORIZONTE DE AUTOSUFICIENCIA.</a:t>
            </a:r>
          </a:p>
        </p:txBody>
      </p:sp>
      <p:sp>
        <p:nvSpPr>
          <p:cNvPr id="16" name="4 Rectángulo redondeado"/>
          <p:cNvSpPr/>
          <p:nvPr/>
        </p:nvSpPr>
        <p:spPr>
          <a:xfrm>
            <a:off x="467544" y="2708920"/>
            <a:ext cx="8208912" cy="109788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AR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79512" y="2780928"/>
            <a:ext cx="8736620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ctr"/>
            <a:r>
              <a:rPr lang="es-ES" sz="2800" b="1" dirty="0">
                <a:solidFill>
                  <a:schemeClr val="bg1"/>
                </a:solidFill>
              </a:rPr>
              <a:t>"Nuevas herramientas para la Toma de Decisiones: Vigilancia Tecnológica e Inteligencia Estratégica</a:t>
            </a:r>
            <a:r>
              <a:rPr lang="es-ES" sz="2800" b="1" dirty="0" smtClean="0">
                <a:solidFill>
                  <a:schemeClr val="bg1"/>
                </a:solidFill>
              </a:rPr>
              <a:t>"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4"/>
          <a:stretch/>
        </p:blipFill>
        <p:spPr bwMode="auto">
          <a:xfrm>
            <a:off x="288032" y="1516603"/>
            <a:ext cx="8820472" cy="479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684584" y="-1975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La </a:t>
            </a:r>
            <a:r>
              <a:rPr lang="es-A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Vigilancia Moderna…</a:t>
            </a:r>
            <a:endParaRPr lang="es-AR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newstribe.com/wp-content/uploads/2013/02/Internet-invisi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7384"/>
            <a:ext cx="88924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48064" y="1340768"/>
            <a:ext cx="463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LA INTERNET INVISIBLE…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20100709131203-iceb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06199" cy="68580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6627388" y="260648"/>
            <a:ext cx="2160550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2000" b="1" dirty="0">
                <a:solidFill>
                  <a:schemeClr val="bg1"/>
                </a:solidFill>
              </a:rPr>
              <a:t>20% Acceso de buscadores </a:t>
            </a:r>
            <a:r>
              <a:rPr lang="es-AR" altLang="es-AR" sz="2000" b="1" dirty="0" smtClean="0">
                <a:solidFill>
                  <a:schemeClr val="bg1"/>
                </a:solidFill>
              </a:rPr>
              <a:t>convencionales</a:t>
            </a:r>
            <a:endParaRPr lang="es-ES" altLang="es-AR" sz="2000" b="1" dirty="0">
              <a:solidFill>
                <a:schemeClr val="bg1"/>
              </a:solidFill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6394219" y="4560184"/>
            <a:ext cx="2808239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sz="2000" b="1" dirty="0">
                <a:solidFill>
                  <a:schemeClr val="bg1"/>
                </a:solidFill>
                <a:cs typeface="+mn-cs"/>
              </a:rPr>
              <a:t>80 % Acceso </a:t>
            </a:r>
            <a:r>
              <a:rPr lang="es-AR" sz="2000" b="1" dirty="0" smtClean="0">
                <a:solidFill>
                  <a:schemeClr val="bg1"/>
                </a:solidFill>
                <a:cs typeface="+mn-cs"/>
              </a:rPr>
              <a:t>a través de Meta y </a:t>
            </a:r>
            <a:r>
              <a:rPr lang="es-AR" sz="2000" b="1" dirty="0" err="1" smtClean="0">
                <a:solidFill>
                  <a:schemeClr val="bg1"/>
                </a:solidFill>
                <a:cs typeface="+mn-cs"/>
              </a:rPr>
              <a:t>multi</a:t>
            </a:r>
            <a:r>
              <a:rPr lang="es-AR" sz="2000" b="1" dirty="0" smtClean="0">
                <a:solidFill>
                  <a:schemeClr val="bg1"/>
                </a:solidFill>
                <a:cs typeface="+mn-cs"/>
              </a:rPr>
              <a:t> buscadores </a:t>
            </a:r>
            <a:r>
              <a:rPr lang="es-AR" sz="2000" b="1" dirty="0">
                <a:solidFill>
                  <a:schemeClr val="bg1"/>
                </a:solidFill>
                <a:cs typeface="+mn-cs"/>
              </a:rPr>
              <a:t>(Web Profunda)</a:t>
            </a:r>
            <a:endParaRPr lang="es-E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2 Flecha curvada hacia abajo"/>
          <p:cNvSpPr/>
          <p:nvPr/>
        </p:nvSpPr>
        <p:spPr>
          <a:xfrm rot="11328741">
            <a:off x="4424510" y="1041406"/>
            <a:ext cx="3403850" cy="836892"/>
          </a:xfrm>
          <a:prstGeom prst="curvedDownArrow">
            <a:avLst/>
          </a:prstGeom>
          <a:solidFill>
            <a:srgbClr val="EF9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9 Flecha curvada hacia abajo"/>
          <p:cNvSpPr/>
          <p:nvPr/>
        </p:nvSpPr>
        <p:spPr>
          <a:xfrm rot="12120715">
            <a:off x="4179914" y="4790367"/>
            <a:ext cx="2430397" cy="1086246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182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35892" y="6607418"/>
            <a:ext cx="3672216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s-AR" sz="1100" b="1" spc="1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Esp. Ing. GUAGLIANO Miguel</a:t>
            </a:r>
          </a:p>
        </p:txBody>
      </p:sp>
    </p:spTree>
    <p:extLst>
      <p:ext uri="{BB962C8B-B14F-4D97-AF65-F5344CB8AC3E}">
        <p14:creationId xmlns:p14="http://schemas.microsoft.com/office/powerpoint/2010/main" val="517958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3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2" y="0"/>
            <a:ext cx="9176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834063" y="1773239"/>
            <a:ext cx="2841625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>
                <a:solidFill>
                  <a:schemeClr val="bg1"/>
                </a:solidFill>
              </a:rPr>
              <a:t>El 90% de la información es de </a:t>
            </a:r>
            <a:r>
              <a:rPr lang="es-ES" sz="2800" b="1" i="1" dirty="0">
                <a:solidFill>
                  <a:schemeClr val="bg1"/>
                </a:solidFill>
              </a:rPr>
              <a:t>libre disposición</a:t>
            </a:r>
            <a:r>
              <a:rPr lang="es-ES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766087" y="2197099"/>
            <a:ext cx="1801021" cy="863600"/>
          </a:xfrm>
          <a:prstGeom prst="rightArrow">
            <a:avLst>
              <a:gd name="adj1" fmla="val 50000"/>
              <a:gd name="adj2" fmla="val 52114"/>
            </a:avLst>
          </a:prstGeom>
          <a:solidFill>
            <a:srgbClr val="00B050">
              <a:alpha val="78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s-AR" sz="200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9463" name="Picture 6" descr="http://3.bp.blogspot.com/_u2bhH6hpMwg/TDTqd9YVerI/AAAAAAAAADI/djzGJ8hRAHY/s400/buscador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57338"/>
            <a:ext cx="318293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365343" y="3813286"/>
            <a:ext cx="867443" cy="1039432"/>
          </a:xfrm>
          <a:prstGeom prst="downArrow">
            <a:avLst>
              <a:gd name="adj1" fmla="val 50000"/>
              <a:gd name="adj2" fmla="val 30307"/>
            </a:avLst>
          </a:prstGeom>
          <a:solidFill>
            <a:srgbClr val="99FFCC">
              <a:alpha val="78000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s-AR" sz="200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8313" y="5081589"/>
            <a:ext cx="24812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</a:rPr>
              <a:t>Clave de la Competitividad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3125141" y="5117534"/>
            <a:ext cx="2441967" cy="790575"/>
          </a:xfrm>
          <a:prstGeom prst="rightArrow">
            <a:avLst>
              <a:gd name="adj1" fmla="val 50000"/>
              <a:gd name="adj2" fmla="val 36446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s-AR" sz="200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187450" y="457202"/>
            <a:ext cx="6769100" cy="523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chemeClr val="bg1"/>
              </a:solidFill>
            </a:endParaRPr>
          </a:p>
        </p:txBody>
      </p:sp>
      <p:sp>
        <p:nvSpPr>
          <p:cNvPr id="19473" name="2 CuadroTexto"/>
          <p:cNvSpPr txBox="1">
            <a:spLocks noChangeArrowheads="1"/>
          </p:cNvSpPr>
          <p:nvPr/>
        </p:nvSpPr>
        <p:spPr bwMode="auto">
          <a:xfrm>
            <a:off x="1365251" y="401640"/>
            <a:ext cx="6591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3200" b="1">
                <a:solidFill>
                  <a:schemeClr val="bg1"/>
                </a:solidFill>
              </a:rPr>
              <a:t>Información de libre disposición</a:t>
            </a:r>
            <a:endParaRPr lang="es-AR" sz="3200" b="1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819916" y="5049270"/>
            <a:ext cx="2856540" cy="1188042"/>
          </a:xfrm>
          <a:prstGeom prst="roundRect">
            <a:avLst/>
          </a:prstGeom>
          <a:noFill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Mejorar nuestros procesos de búsquedas</a:t>
            </a:r>
            <a:endParaRPr lang="es-A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25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720032" y="980728"/>
            <a:ext cx="539908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 sz="2000" b="1" dirty="0" smtClean="0">
                <a:latin typeface="Times New Roman" pitchFamily="18" charset="0"/>
              </a:rPr>
              <a:t>Volumen de Información </a:t>
            </a:r>
            <a:r>
              <a:rPr lang="es-ES" altLang="es-AR" sz="2000" b="1" dirty="0">
                <a:latin typeface="Times New Roman" pitchFamily="18" charset="0"/>
              </a:rPr>
              <a:t>actual</a:t>
            </a:r>
          </a:p>
        </p:txBody>
      </p:sp>
      <p:pic>
        <p:nvPicPr>
          <p:cNvPr id="89093" name="Picture 5" descr="desor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871" y="1628800"/>
            <a:ext cx="3455283" cy="3678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155" y="1628800"/>
            <a:ext cx="5402286" cy="36385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-36512" y="-86196"/>
            <a:ext cx="51847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AR" altLang="es-A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INFOXICACION…</a:t>
            </a:r>
            <a:endParaRPr lang="es-ES" altLang="es-AR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813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2"/>
          <p:cNvGrpSpPr>
            <a:grpSpLocks/>
          </p:cNvGrpSpPr>
          <p:nvPr/>
        </p:nvGrpSpPr>
        <p:grpSpPr bwMode="auto">
          <a:xfrm>
            <a:off x="-62078" y="404646"/>
            <a:ext cx="9098574" cy="5983290"/>
            <a:chOff x="-119" y="384"/>
            <a:chExt cx="6209" cy="3769"/>
          </a:xfrm>
        </p:grpSpPr>
        <p:sp>
          <p:nvSpPr>
            <p:cNvPr id="13315" name="Rectangle 2"/>
            <p:cNvSpPr>
              <a:spLocks noChangeArrowheads="1"/>
            </p:cNvSpPr>
            <p:nvPr/>
          </p:nvSpPr>
          <p:spPr bwMode="auto">
            <a:xfrm>
              <a:off x="0" y="384"/>
              <a:ext cx="505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800" b="1" dirty="0" smtClean="0">
                  <a:solidFill>
                    <a:srgbClr val="0083BC"/>
                  </a:solidFill>
                </a:rPr>
                <a:t>Cómo </a:t>
              </a:r>
              <a:r>
                <a:rPr lang="es-AR" altLang="es-AR" sz="2800" b="1" dirty="0">
                  <a:solidFill>
                    <a:srgbClr val="0083BC"/>
                  </a:solidFill>
                </a:rPr>
                <a:t>sobrevivir al exceso de información</a:t>
              </a:r>
              <a:r>
                <a:rPr lang="es-AR" altLang="es-AR" sz="3400" b="1" dirty="0">
                  <a:solidFill>
                    <a:srgbClr val="0083BC"/>
                  </a:solidFill>
                </a:rPr>
                <a:t>…</a:t>
              </a:r>
              <a:endParaRPr lang="es-ES" altLang="es-AR" sz="3400" b="1" dirty="0">
                <a:solidFill>
                  <a:srgbClr val="0083BC"/>
                </a:solidFill>
              </a:endParaRPr>
            </a:p>
          </p:txBody>
        </p:sp>
        <p:sp>
          <p:nvSpPr>
            <p:cNvPr id="13316" name="Rectangle 15"/>
            <p:cNvSpPr>
              <a:spLocks noChangeArrowheads="1"/>
            </p:cNvSpPr>
            <p:nvPr/>
          </p:nvSpPr>
          <p:spPr bwMode="auto">
            <a:xfrm>
              <a:off x="259" y="1398"/>
              <a:ext cx="4182" cy="70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es-AR" altLang="es-AR" sz="1800">
                  <a:latin typeface="Calibri" pitchFamily="34" charset="0"/>
                </a:rPr>
                <a:t>  </a:t>
              </a: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142" y="1436"/>
              <a:ext cx="4379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MX" altLang="es-AR" sz="2800" b="1">
                  <a:solidFill>
                    <a:srgbClr val="0083BC"/>
                  </a:solidFill>
                </a:rPr>
                <a:t>…sistematizando y organizando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MX" altLang="es-AR" sz="2800" b="1">
                  <a:solidFill>
                    <a:srgbClr val="0083BC"/>
                  </a:solidFill>
                </a:rPr>
                <a:t>nuestras búsqueda de información</a:t>
              </a:r>
              <a:endParaRPr lang="es-ES" altLang="es-AR" sz="2800" b="1">
                <a:solidFill>
                  <a:srgbClr val="0083BC"/>
                </a:solidFill>
              </a:endParaRPr>
            </a:p>
          </p:txBody>
        </p:sp>
        <p:pic>
          <p:nvPicPr>
            <p:cNvPr id="13318" name="Picture 7" descr="10280412-3d-pequena-persona-sentada-en-el-planeta-tierra-con-un-ordenador-portatil-y-auriculares-imagen-3d-f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0" y="1495"/>
              <a:ext cx="1600" cy="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Rectangle 12"/>
            <p:cNvSpPr>
              <a:spLocks noChangeArrowheads="1"/>
            </p:cNvSpPr>
            <p:nvPr/>
          </p:nvSpPr>
          <p:spPr bwMode="auto">
            <a:xfrm>
              <a:off x="267" y="2434"/>
              <a:ext cx="4115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s-AR" sz="2800" b="1" dirty="0">
                  <a:solidFill>
                    <a:srgbClr val="0083BC"/>
                  </a:solidFill>
                </a:rPr>
                <a:t>…</a:t>
              </a:r>
              <a:r>
                <a:rPr lang="es-ES_tradnl" altLang="es-AR" sz="2000" b="1" dirty="0">
                  <a:solidFill>
                    <a:srgbClr val="0083BC"/>
                  </a:solidFill>
                </a:rPr>
                <a:t>hace más de </a:t>
              </a:r>
              <a:r>
                <a:rPr lang="es-ES_tradnl" altLang="es-AR" sz="2000" b="1" dirty="0" smtClean="0">
                  <a:solidFill>
                    <a:srgbClr val="0083BC"/>
                  </a:solidFill>
                </a:rPr>
                <a:t>15 </a:t>
              </a:r>
              <a:r>
                <a:rPr lang="es-ES_tradnl" altLang="es-AR" sz="2000" b="1" dirty="0">
                  <a:solidFill>
                    <a:srgbClr val="0083BC"/>
                  </a:solidFill>
                </a:rPr>
                <a:t>años aparecieron dos nuevas temáticas claves para el tratamiento de información:</a:t>
              </a:r>
              <a:endParaRPr lang="es-ES" altLang="es-AR" sz="2000" b="1" dirty="0">
                <a:solidFill>
                  <a:srgbClr val="0083BC"/>
                </a:solidFill>
              </a:endParaRPr>
            </a:p>
          </p:txBody>
        </p:sp>
        <p:sp>
          <p:nvSpPr>
            <p:cNvPr id="13320" name="Rectangle 15"/>
            <p:cNvSpPr>
              <a:spLocks noChangeArrowheads="1"/>
            </p:cNvSpPr>
            <p:nvPr/>
          </p:nvSpPr>
          <p:spPr bwMode="auto">
            <a:xfrm>
              <a:off x="426" y="3315"/>
              <a:ext cx="3832" cy="49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es-AR" altLang="es-AR" sz="1800">
                  <a:latin typeface="Calibri" pitchFamily="34" charset="0"/>
                </a:rPr>
                <a:t>  </a:t>
              </a:r>
            </a:p>
          </p:txBody>
        </p:sp>
        <p:sp>
          <p:nvSpPr>
            <p:cNvPr id="57359" name="Rectangle 2"/>
            <p:cNvSpPr>
              <a:spLocks noChangeArrowheads="1"/>
            </p:cNvSpPr>
            <p:nvPr/>
          </p:nvSpPr>
          <p:spPr bwMode="auto">
            <a:xfrm>
              <a:off x="400" y="3285"/>
              <a:ext cx="3883" cy="5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AR" sz="4000" b="1" i="1">
                  <a:solidFill>
                    <a:srgbClr val="0083B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Vigilancia e Inteligencia</a:t>
              </a:r>
              <a:endParaRPr lang="es-ES" sz="4000" b="1" i="1">
                <a:solidFill>
                  <a:srgbClr val="0083B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322" name="Rectangle 2"/>
            <p:cNvSpPr>
              <a:spLocks noChangeArrowheads="1"/>
            </p:cNvSpPr>
            <p:nvPr/>
          </p:nvSpPr>
          <p:spPr bwMode="auto">
            <a:xfrm>
              <a:off x="-119" y="3751"/>
              <a:ext cx="5056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AR" altLang="es-AR" sz="2800" b="1">
                  <a:solidFill>
                    <a:srgbClr val="0083BC"/>
                  </a:solidFill>
                </a:rPr>
                <a:t>Un mundo desconocido aun</a:t>
              </a:r>
              <a:r>
                <a:rPr lang="es-AR" altLang="es-AR" sz="3400" b="1">
                  <a:solidFill>
                    <a:srgbClr val="0083BC"/>
                  </a:solidFill>
                </a:rPr>
                <a:t>…</a:t>
              </a:r>
              <a:endParaRPr lang="es-ES" altLang="es-AR" sz="3400" b="1">
                <a:solidFill>
                  <a:srgbClr val="0083B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14773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ChangeArrowheads="1"/>
          </p:cNvSpPr>
          <p:nvPr/>
        </p:nvSpPr>
        <p:spPr bwMode="auto">
          <a:xfrm>
            <a:off x="251520" y="332656"/>
            <a:ext cx="8843595" cy="594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ES" altLang="es-AR" sz="2000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76958" y="489868"/>
            <a:ext cx="5052646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3400" dirty="0">
                <a:solidFill>
                  <a:srgbClr val="0083BC"/>
                </a:solidFill>
              </a:rPr>
              <a:t>Vigilancia e Inteligencia</a:t>
            </a:r>
            <a:endParaRPr lang="es-ES" altLang="es-AR" sz="3400" dirty="0">
              <a:solidFill>
                <a:srgbClr val="0083BC"/>
              </a:solidFill>
            </a:endParaRPr>
          </a:p>
        </p:txBody>
      </p:sp>
      <p:sp>
        <p:nvSpPr>
          <p:cNvPr id="19460" name="Rounded Rectangle 7"/>
          <p:cNvSpPr>
            <a:spLocks noChangeArrowheads="1"/>
          </p:cNvSpPr>
          <p:nvPr/>
        </p:nvSpPr>
        <p:spPr bwMode="auto">
          <a:xfrm>
            <a:off x="2910254" y="1556792"/>
            <a:ext cx="5923085" cy="4149725"/>
          </a:xfrm>
          <a:prstGeom prst="roundRect">
            <a:avLst>
              <a:gd name="adj" fmla="val 16667"/>
            </a:avLst>
          </a:prstGeom>
          <a:solidFill>
            <a:srgbClr val="00838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es-AR" sz="1800" u="sng">
              <a:solidFill>
                <a:schemeClr val="bg1"/>
              </a:solidFill>
            </a:endParaRPr>
          </a:p>
        </p:txBody>
      </p:sp>
      <p:pic>
        <p:nvPicPr>
          <p:cNvPr id="19461" name="Picture 10" descr="m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615711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074378" y="1628800"/>
            <a:ext cx="561975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s-AR" altLang="es-AR" sz="2400" dirty="0">
                <a:solidFill>
                  <a:schemeClr val="bg1"/>
                </a:solidFill>
              </a:rPr>
              <a:t>En los últimos años la expresión </a:t>
            </a:r>
            <a:r>
              <a:rPr lang="es-AR" altLang="es-AR" sz="2400" b="1" dirty="0">
                <a:solidFill>
                  <a:schemeClr val="bg1"/>
                </a:solidFill>
              </a:rPr>
              <a:t>VIGILANCIA</a:t>
            </a:r>
            <a:r>
              <a:rPr lang="es-AR" altLang="es-AR" sz="2400" dirty="0">
                <a:solidFill>
                  <a:schemeClr val="bg1"/>
                </a:solidFill>
              </a:rPr>
              <a:t> esta siendo substituida paulatinamente por la de </a:t>
            </a:r>
            <a:r>
              <a:rPr lang="es-AR" altLang="es-AR" sz="2400" b="1" dirty="0">
                <a:solidFill>
                  <a:schemeClr val="bg1"/>
                </a:solidFill>
              </a:rPr>
              <a:t>INTELIGENCIA.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s-AR" altLang="es-AR" sz="2400" b="1" dirty="0" smtClean="0">
                <a:solidFill>
                  <a:schemeClr val="bg1"/>
                </a:solidFill>
              </a:rPr>
              <a:t> </a:t>
            </a:r>
            <a:endParaRPr lang="es-AR" altLang="es-AR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s-AR" altLang="es-AR" sz="2400" dirty="0">
                <a:solidFill>
                  <a:schemeClr val="bg1"/>
                </a:solidFill>
              </a:rPr>
              <a:t>Para algunos autores, la</a:t>
            </a:r>
            <a:r>
              <a:rPr lang="es-AR" altLang="es-AR" sz="2400" b="1" dirty="0">
                <a:solidFill>
                  <a:schemeClr val="bg1"/>
                </a:solidFill>
              </a:rPr>
              <a:t> INTELIGENCIA</a:t>
            </a:r>
            <a:r>
              <a:rPr lang="es-AR" altLang="es-AR" sz="2400" dirty="0">
                <a:solidFill>
                  <a:schemeClr val="bg1"/>
                </a:solidFill>
              </a:rPr>
              <a:t> presenta  una información mas elaborada y mejor preparada para la toma de decisiones.</a:t>
            </a:r>
            <a:endParaRPr lang="es-AR" altLang="es-AR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61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107504" y="43408"/>
            <a:ext cx="8928992" cy="649288"/>
          </a:xfrm>
          <a:prstGeom prst="rect">
            <a:avLst/>
          </a:prstGeom>
          <a:effectLst/>
          <a:extLst/>
        </p:spPr>
        <p:txBody>
          <a:bodyPr/>
          <a:lstStyle/>
          <a:p>
            <a:pPr marL="182880" algn="ctr" fontAlgn="auto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es-A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VIGILANCIA VS INTELIGENCIA</a:t>
            </a:r>
            <a:endParaRPr lang="es-ES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675" name="Rectangle 21"/>
          <p:cNvSpPr>
            <a:spLocks noChangeArrowheads="1"/>
          </p:cNvSpPr>
          <p:nvPr/>
        </p:nvSpPr>
        <p:spPr bwMode="auto">
          <a:xfrm>
            <a:off x="5435600" y="5791977"/>
            <a:ext cx="1081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/>
            <a:endParaRPr lang="es-AR" altLang="es-AR" sz="2800"/>
          </a:p>
        </p:txBody>
      </p:sp>
      <p:sp>
        <p:nvSpPr>
          <p:cNvPr id="28676" name="1 Rectángulo"/>
          <p:cNvSpPr>
            <a:spLocks noChangeArrowheads="1"/>
          </p:cNvSpPr>
          <p:nvPr/>
        </p:nvSpPr>
        <p:spPr bwMode="auto">
          <a:xfrm>
            <a:off x="468314" y="1264692"/>
            <a:ext cx="8351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AR" altLang="es-AR" sz="2400" dirty="0">
                <a:solidFill>
                  <a:srgbClr val="00B050"/>
                </a:solidFill>
              </a:rPr>
              <a:t>* La </a:t>
            </a:r>
            <a:r>
              <a:rPr lang="es-AR" altLang="es-AR" sz="2400" b="1" dirty="0">
                <a:solidFill>
                  <a:srgbClr val="00B050"/>
                </a:solidFill>
              </a:rPr>
              <a:t>Vigilancia Tecnológica (VT) </a:t>
            </a:r>
            <a:r>
              <a:rPr lang="es-AR" altLang="es-AR" sz="2400" dirty="0">
                <a:solidFill>
                  <a:srgbClr val="00B050"/>
                </a:solidFill>
              </a:rPr>
              <a:t>en particular, </a:t>
            </a:r>
            <a:r>
              <a:rPr lang="es-AR" altLang="es-AR" sz="2400" b="1" dirty="0">
                <a:solidFill>
                  <a:srgbClr val="00B050"/>
                </a:solidFill>
              </a:rPr>
              <a:t>detecta</a:t>
            </a:r>
            <a:r>
              <a:rPr lang="es-AR" altLang="es-AR" sz="2400" dirty="0">
                <a:solidFill>
                  <a:srgbClr val="00B050"/>
                </a:solidFill>
              </a:rPr>
              <a:t> </a:t>
            </a:r>
            <a:r>
              <a:rPr lang="es-AR" altLang="es-AR" sz="2400" b="1" dirty="0">
                <a:solidFill>
                  <a:srgbClr val="00B050"/>
                </a:solidFill>
              </a:rPr>
              <a:t>informaciones</a:t>
            </a:r>
            <a:r>
              <a:rPr lang="es-AR" altLang="es-AR" sz="2400" dirty="0">
                <a:solidFill>
                  <a:srgbClr val="00B050"/>
                </a:solidFill>
              </a:rPr>
              <a:t> en el ámbito de la ciencia y la tecnología y </a:t>
            </a:r>
            <a:r>
              <a:rPr lang="es-AR" altLang="es-AR" sz="2400" b="1" dirty="0">
                <a:solidFill>
                  <a:srgbClr val="00B050"/>
                </a:solidFill>
              </a:rPr>
              <a:t>señales débiles</a:t>
            </a:r>
            <a:r>
              <a:rPr lang="es-AR" altLang="es-AR" sz="2400" dirty="0">
                <a:solidFill>
                  <a:srgbClr val="00B050"/>
                </a:solidFill>
              </a:rPr>
              <a:t> sobre innovaciones potencialmente útiles que ayudan a la empresa u organización a hacer frente a los niveles de competitividad actuales.</a:t>
            </a:r>
          </a:p>
        </p:txBody>
      </p:sp>
      <p:sp>
        <p:nvSpPr>
          <p:cNvPr id="28677" name="2 Rectángulo"/>
          <p:cNvSpPr>
            <a:spLocks noChangeArrowheads="1"/>
          </p:cNvSpPr>
          <p:nvPr/>
        </p:nvSpPr>
        <p:spPr bwMode="auto">
          <a:xfrm>
            <a:off x="468314" y="3424932"/>
            <a:ext cx="83518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AR" altLang="es-AR" sz="2400" dirty="0">
                <a:solidFill>
                  <a:srgbClr val="C00000"/>
                </a:solidFill>
              </a:rPr>
              <a:t>* La </a:t>
            </a:r>
            <a:r>
              <a:rPr lang="es-AR" altLang="es-AR" sz="2400" b="1" dirty="0">
                <a:solidFill>
                  <a:srgbClr val="C00000"/>
                </a:solidFill>
              </a:rPr>
              <a:t>Inteligencia Competitiva (IC) </a:t>
            </a:r>
            <a:r>
              <a:rPr lang="es-AR" altLang="es-AR" sz="2400" dirty="0">
                <a:solidFill>
                  <a:srgbClr val="C00000"/>
                </a:solidFill>
              </a:rPr>
              <a:t>se ocupa del </a:t>
            </a:r>
            <a:r>
              <a:rPr lang="es-AR" altLang="es-AR" sz="2400" b="1" dirty="0">
                <a:solidFill>
                  <a:srgbClr val="C00000"/>
                </a:solidFill>
              </a:rPr>
              <a:t>análisis, el tratamiento de la información, la evaluación </a:t>
            </a:r>
            <a:r>
              <a:rPr lang="es-AR" altLang="es-AR" sz="2400" dirty="0">
                <a:solidFill>
                  <a:srgbClr val="C00000"/>
                </a:solidFill>
              </a:rPr>
              <a:t>y la gestión de los procesos de decisiones estratégicas dentro de las empresas e instituciones, integrando los sistemas de Vigilancia Tecnológica, así como Vigilancia Comercial, Vigilancia de Competidores, Vigilancia de Entornos, entre </a:t>
            </a:r>
            <a:r>
              <a:rPr lang="es-AR" altLang="es-AR" sz="2400" dirty="0" smtClean="0">
                <a:solidFill>
                  <a:srgbClr val="C00000"/>
                </a:solidFill>
              </a:rPr>
              <a:t>otras.</a:t>
            </a:r>
            <a:endParaRPr lang="es-AR" altLang="es-A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740326" y="1042033"/>
            <a:ext cx="4185139" cy="5127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AR" altLang="es-AR" sz="28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4034" name="1 Grupo"/>
          <p:cNvGrpSpPr>
            <a:grpSpLocks/>
          </p:cNvGrpSpPr>
          <p:nvPr/>
        </p:nvGrpSpPr>
        <p:grpSpPr bwMode="auto">
          <a:xfrm>
            <a:off x="478256" y="908720"/>
            <a:ext cx="8124943" cy="5241925"/>
            <a:chOff x="322263" y="1298575"/>
            <a:chExt cx="8802021" cy="5241833"/>
          </a:xfrm>
        </p:grpSpPr>
        <p:sp>
          <p:nvSpPr>
            <p:cNvPr id="44041" name="Title 1"/>
            <p:cNvSpPr>
              <a:spLocks/>
            </p:cNvSpPr>
            <p:nvPr/>
          </p:nvSpPr>
          <p:spPr bwMode="auto">
            <a:xfrm>
              <a:off x="5247143" y="1298575"/>
              <a:ext cx="3877141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AR" altLang="es-AR" sz="2000" b="1" i="1" dirty="0" err="1">
                  <a:solidFill>
                    <a:schemeClr val="bg1"/>
                  </a:solidFill>
                </a:rPr>
                <a:t>VeI</a:t>
              </a:r>
              <a:r>
                <a:rPr lang="es-AR" altLang="es-AR" sz="2000" b="1" i="1" dirty="0">
                  <a:solidFill>
                    <a:schemeClr val="bg1"/>
                  </a:solidFill>
                </a:rPr>
                <a:t> Estratégica NO es…</a:t>
              </a:r>
            </a:p>
          </p:txBody>
        </p:sp>
        <p:grpSp>
          <p:nvGrpSpPr>
            <p:cNvPr id="44037" name="Group 6"/>
            <p:cNvGrpSpPr>
              <a:grpSpLocks/>
            </p:cNvGrpSpPr>
            <p:nvPr/>
          </p:nvGrpSpPr>
          <p:grpSpPr bwMode="auto">
            <a:xfrm>
              <a:off x="322263" y="1413164"/>
              <a:ext cx="4720651" cy="5127244"/>
              <a:chOff x="3181" y="863"/>
              <a:chExt cx="3185" cy="3457"/>
            </a:xfrm>
          </p:grpSpPr>
          <p:sp>
            <p:nvSpPr>
              <p:cNvPr id="44038" name="Rectangle 15"/>
              <p:cNvSpPr>
                <a:spLocks noChangeArrowheads="1"/>
              </p:cNvSpPr>
              <p:nvPr/>
            </p:nvSpPr>
            <p:spPr bwMode="auto">
              <a:xfrm>
                <a:off x="3181" y="863"/>
                <a:ext cx="3059" cy="345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endParaRPr lang="es-AR" altLang="es-AR" sz="28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44039" name="Title 1"/>
              <p:cNvSpPr>
                <a:spLocks/>
              </p:cNvSpPr>
              <p:nvPr/>
            </p:nvSpPr>
            <p:spPr bwMode="auto">
              <a:xfrm>
                <a:off x="3384" y="872"/>
                <a:ext cx="2460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s-AR" altLang="es-AR" sz="2000" b="1" i="1" dirty="0" err="1">
                    <a:solidFill>
                      <a:schemeClr val="bg1"/>
                    </a:solidFill>
                  </a:rPr>
                  <a:t>VeI</a:t>
                </a:r>
                <a:r>
                  <a:rPr lang="es-AR" altLang="es-AR" sz="2000" b="1" i="1" dirty="0">
                    <a:solidFill>
                      <a:schemeClr val="bg1"/>
                    </a:solidFill>
                  </a:rPr>
                  <a:t> Estratégica SI es …</a:t>
                </a:r>
              </a:p>
            </p:txBody>
          </p:sp>
          <p:sp>
            <p:nvSpPr>
              <p:cNvPr id="44040" name="Text Box 5"/>
              <p:cNvSpPr txBox="1">
                <a:spLocks noChangeArrowheads="1"/>
              </p:cNvSpPr>
              <p:nvPr/>
            </p:nvSpPr>
            <p:spPr bwMode="auto">
              <a:xfrm>
                <a:off x="3200" y="1261"/>
                <a:ext cx="3166" cy="2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 typeface="Wingdings" pitchFamily="2" charset="2"/>
                  <a:buChar char="q"/>
                </a:pPr>
                <a:r>
                  <a:rPr lang="es-AR" altLang="es-AR" sz="2000" dirty="0">
                    <a:solidFill>
                      <a:schemeClr val="bg1"/>
                    </a:solidFill>
                  </a:rPr>
                  <a:t>Un “modo de comportarse”, un proceso continuo, integrado, organizado y encausado.</a:t>
                </a: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s-AR" altLang="es-AR" sz="2000" dirty="0">
                    <a:solidFill>
                      <a:schemeClr val="bg1"/>
                    </a:solidFill>
                  </a:rPr>
                  <a:t>Un proceso para mejorar la situación competitiva y poder crear oportunidades de negocio.</a:t>
                </a: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s-AR" altLang="es-AR" sz="2000" dirty="0">
                    <a:solidFill>
                      <a:schemeClr val="bg1"/>
                    </a:solidFill>
                  </a:rPr>
                  <a:t>Un proceso para obtener información analizada que permita tomar decisiones con menor grado de incertidumbre.</a:t>
                </a: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s-AR" altLang="es-AR" sz="2000" dirty="0">
                    <a:solidFill>
                      <a:schemeClr val="bg1"/>
                    </a:solidFill>
                  </a:rPr>
                  <a:t>Un proceso de alerta temprana, detecta amenazas como oportunidades.</a:t>
                </a:r>
              </a:p>
            </p:txBody>
          </p:sp>
        </p:grp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740325" y="1611994"/>
            <a:ext cx="4368179" cy="31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s-AR" altLang="es-AR" sz="2000" dirty="0">
                <a:solidFill>
                  <a:schemeClr val="bg1"/>
                </a:solidFill>
              </a:rPr>
              <a:t>Espionaje industrial.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AR" altLang="es-AR" sz="2000" dirty="0">
                <a:solidFill>
                  <a:schemeClr val="bg1"/>
                </a:solidFill>
              </a:rPr>
              <a:t>Actividad de búsqueda en bases de datos y en internet.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AR" altLang="es-AR" sz="2000" dirty="0">
                <a:solidFill>
                  <a:schemeClr val="bg1"/>
                </a:solidFill>
              </a:rPr>
              <a:t>Trabajo de una sola persona.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AR" altLang="es-AR" sz="2000" dirty="0">
                <a:solidFill>
                  <a:schemeClr val="bg1"/>
                </a:solidFill>
              </a:rPr>
              <a:t>Invención del siglo XX o XXI.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AR" altLang="es-AR" sz="2000" dirty="0">
                <a:solidFill>
                  <a:schemeClr val="bg1"/>
                </a:solidFill>
              </a:rPr>
              <a:t>Labor realizada por programas informáticos.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AR" altLang="es-AR" sz="2000" dirty="0">
                <a:solidFill>
                  <a:schemeClr val="bg1"/>
                </a:solidFill>
              </a:rPr>
              <a:t>Servicio de noticias de prensa.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AR" altLang="es-AR" sz="2000" dirty="0">
                <a:solidFill>
                  <a:schemeClr val="bg1"/>
                </a:solidFill>
              </a:rPr>
              <a:t>Caro implementarlo, no es solo para grandes empresas.</a:t>
            </a:r>
            <a:endParaRPr lang="es-ES" altLang="es-AR" sz="2000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2700808" y="0"/>
            <a:ext cx="8928992" cy="649288"/>
          </a:xfrm>
          <a:prstGeom prst="rect">
            <a:avLst/>
          </a:prstGeom>
          <a:effectLst/>
          <a:extLst/>
        </p:spPr>
        <p:txBody>
          <a:bodyPr/>
          <a:lstStyle/>
          <a:p>
            <a:pPr marL="182880" algn="ctr" fontAlgn="auto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es-A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En resumen…</a:t>
            </a:r>
            <a:endParaRPr lang="es-ES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80528" y="692696"/>
            <a:ext cx="9145016" cy="1143001"/>
          </a:xfrm>
          <a:prstGeom prst="rect">
            <a:avLst/>
          </a:prstGeom>
          <a:effectLst/>
        </p:spPr>
        <p:txBody>
          <a:bodyPr/>
          <a:lstStyle>
            <a:lvl1pPr marL="640080" indent="-457200" algn="l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  <a:defRPr/>
            </a:pPr>
            <a:r>
              <a:rPr lang="es-AR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VIGILANCIA TECNOLÓGICA</a:t>
            </a:r>
            <a:endParaRPr lang="es-E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7904"/>
            <a:ext cx="8368772" cy="42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05880" y="6080108"/>
            <a:ext cx="94147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000" b="1" dirty="0">
                <a:solidFill>
                  <a:schemeClr val="tx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Times New Roman" pitchFamily="18" charset="0"/>
              </a:rPr>
              <a:t>INTELIGENCIA </a:t>
            </a:r>
            <a:r>
              <a:rPr lang="es-AR" sz="4000" b="1" dirty="0" smtClean="0">
                <a:solidFill>
                  <a:schemeClr val="tx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Times New Roman" pitchFamily="18" charset="0"/>
              </a:rPr>
              <a:t>ESTRATÉGICA</a:t>
            </a:r>
            <a:r>
              <a:rPr lang="es-AR" sz="4000" b="1" dirty="0" smtClean="0">
                <a:solidFill>
                  <a:schemeClr val="tx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Times New Roman" pitchFamily="18" charset="0"/>
              </a:rPr>
              <a:t> </a:t>
            </a:r>
            <a:endParaRPr lang="es-AR" sz="4000" b="1" dirty="0">
              <a:solidFill>
                <a:schemeClr val="tx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11269" name="2 Rectángulo"/>
          <p:cNvSpPr>
            <a:spLocks noChangeArrowheads="1"/>
          </p:cNvSpPr>
          <p:nvPr/>
        </p:nvSpPr>
        <p:spPr bwMode="auto">
          <a:xfrm>
            <a:off x="6732588" y="5013325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2563" algn="ctr">
              <a:buFont typeface="Georgia" pitchFamily="18" charset="0"/>
              <a:buNone/>
            </a:pPr>
            <a:r>
              <a:rPr lang="es-AR" sz="2400" b="1">
                <a:solidFill>
                  <a:schemeClr val="bg1"/>
                </a:solidFill>
                <a:cs typeface="Times New Roman" pitchFamily="18" charset="0"/>
              </a:rPr>
              <a:t>(VTeIC)</a:t>
            </a:r>
            <a:endParaRPr lang="es-ES" sz="2400" b="1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-44624"/>
            <a:ext cx="9144000" cy="69026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70C0"/>
              </a:solidFill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46856" y="403448"/>
            <a:ext cx="8229600" cy="649288"/>
          </a:xfrm>
          <a:prstGeom prst="rect">
            <a:avLst/>
          </a:prstGeom>
          <a:effectLst/>
          <a:extLst/>
        </p:spPr>
        <p:txBody>
          <a:bodyPr/>
          <a:lstStyle/>
          <a:p>
            <a:pPr marL="182880" algn="ctr" fontAlgn="auto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es-AR" sz="4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j-ea"/>
                <a:cs typeface="Times New Roman" pitchFamily="18" charset="0"/>
              </a:rPr>
              <a:t>Tipos de Vigilancia</a:t>
            </a:r>
            <a:endParaRPr lang="es-ES" sz="40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30724" name="Rectangle 21"/>
          <p:cNvSpPr>
            <a:spLocks noChangeArrowheads="1"/>
          </p:cNvSpPr>
          <p:nvPr/>
        </p:nvSpPr>
        <p:spPr bwMode="auto">
          <a:xfrm>
            <a:off x="5435600" y="5445125"/>
            <a:ext cx="1081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/>
            <a:endParaRPr lang="es-AR" altLang="es-AR" sz="2800">
              <a:solidFill>
                <a:srgbClr val="0070C0"/>
              </a:solidFill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6516688" y="6032500"/>
            <a:ext cx="2663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es-ES" altLang="es-AR" sz="1600" b="1" dirty="0">
                <a:solidFill>
                  <a:srgbClr val="0070C0"/>
                </a:solidFill>
              </a:rPr>
              <a:t>Factores determinantes de la competitividad </a:t>
            </a:r>
            <a:r>
              <a:rPr lang="es-ES" altLang="es-AR" sz="1600" b="1" dirty="0" err="1">
                <a:solidFill>
                  <a:srgbClr val="0070C0"/>
                </a:solidFill>
              </a:rPr>
              <a:t>Porter</a:t>
            </a:r>
            <a:r>
              <a:rPr lang="es-ES" altLang="es-AR" sz="1600" b="1" dirty="0">
                <a:solidFill>
                  <a:srgbClr val="0070C0"/>
                </a:solidFill>
              </a:rPr>
              <a:t> (1985)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02995536"/>
              </p:ext>
            </p:extLst>
          </p:nvPr>
        </p:nvGraphicFramePr>
        <p:xfrm>
          <a:off x="-853915" y="-44624"/>
          <a:ext cx="9865096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3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3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116632" y="7666"/>
            <a:ext cx="8229600" cy="649288"/>
          </a:xfrm>
          <a:prstGeom prst="rect">
            <a:avLst/>
          </a:prstGeom>
          <a:effectLst/>
          <a:extLst/>
        </p:spPr>
        <p:txBody>
          <a:bodyPr/>
          <a:lstStyle/>
          <a:p>
            <a:pPr marL="182880" algn="ctr" fontAlgn="auto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es-A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Objetivos de la vigilancia</a:t>
            </a:r>
            <a:endParaRPr lang="es-ES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9305626"/>
              </p:ext>
            </p:extLst>
          </p:nvPr>
        </p:nvGraphicFramePr>
        <p:xfrm>
          <a:off x="853033" y="1196752"/>
          <a:ext cx="7463383" cy="47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Elipse"/>
          <p:cNvSpPr/>
          <p:nvPr/>
        </p:nvSpPr>
        <p:spPr>
          <a:xfrm>
            <a:off x="3863034" y="2924944"/>
            <a:ext cx="1440160" cy="14401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3989927" y="3429000"/>
            <a:ext cx="123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altLang="es-AR" b="1" dirty="0" smtClean="0"/>
              <a:t>OBJETIVOS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892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7"/>
          <p:cNvSpPr>
            <a:spLocks noChangeAspect="1" noChangeArrowheads="1" noTextEdit="1"/>
          </p:cNvSpPr>
          <p:nvPr/>
        </p:nvSpPr>
        <p:spPr bwMode="auto">
          <a:xfrm>
            <a:off x="697523" y="836614"/>
            <a:ext cx="6793523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1507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0" y="332656"/>
            <a:ext cx="8048454" cy="615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388195" y="6116623"/>
            <a:ext cx="1441362" cy="2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000" b="1" dirty="0"/>
              <a:t>Fuente: </a:t>
            </a:r>
            <a:r>
              <a:rPr lang="es-AR" altLang="es-AR" sz="1000" b="1" dirty="0" err="1"/>
              <a:t>Mincyt</a:t>
            </a:r>
            <a:r>
              <a:rPr lang="es-AR" altLang="es-AR" sz="1000" b="1" dirty="0"/>
              <a:t> 2015.</a:t>
            </a:r>
          </a:p>
        </p:txBody>
      </p:sp>
    </p:spTree>
    <p:extLst>
      <p:ext uri="{BB962C8B-B14F-4D97-AF65-F5344CB8AC3E}">
        <p14:creationId xmlns:p14="http://schemas.microsoft.com/office/powerpoint/2010/main" val="30833049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260648" y="7666"/>
            <a:ext cx="8229600" cy="649288"/>
          </a:xfrm>
          <a:prstGeom prst="rect">
            <a:avLst/>
          </a:prstGeom>
          <a:effectLst/>
          <a:extLst/>
        </p:spPr>
        <p:txBody>
          <a:bodyPr/>
          <a:lstStyle/>
          <a:p>
            <a:pPr marL="182880" algn="ctr" fontAlgn="auto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es-A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Ámbito de aplicación…</a:t>
            </a:r>
            <a:endParaRPr lang="es-ES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AutoShape 2" descr="Resultado de imagen para univers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2" y="1196752"/>
            <a:ext cx="2021210" cy="202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2" y="4042394"/>
            <a:ext cx="2021210" cy="20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Resultado de imagen para gobier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10" y="1196752"/>
            <a:ext cx="2021210" cy="20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Resultado de imagen para investiga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10" y="4042394"/>
            <a:ext cx="2021210" cy="20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14" y="1196752"/>
            <a:ext cx="2021210" cy="20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367214" y="4042394"/>
            <a:ext cx="2021210" cy="2021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TODOS!!!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7032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139676" y="385209"/>
            <a:ext cx="923330" cy="60739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es-ES" altLang="es-AR" sz="48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Fuentes de Información</a:t>
            </a:r>
            <a:endParaRPr lang="en-GB" altLang="es-AR" sz="4800" b="1" i="1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326674" y="5734050"/>
            <a:ext cx="2813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AR" altLang="es-AR" sz="2400" b="1" i="1" dirty="0">
                <a:solidFill>
                  <a:srgbClr val="FFFF00"/>
                </a:solidFill>
                <a:latin typeface="Calibri" pitchFamily="34" charset="0"/>
              </a:rPr>
              <a:t>Publicaciones Científicas y Artículos Técnicos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067908" y="188913"/>
            <a:ext cx="1924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s-AR" altLang="es-AR" sz="2400" b="1" i="1">
                <a:solidFill>
                  <a:schemeClr val="bg1"/>
                </a:solidFill>
                <a:latin typeface="Calibri" pitchFamily="34" charset="0"/>
              </a:rPr>
              <a:t>Proyectos I+D</a:t>
            </a:r>
            <a:endParaRPr lang="es-ES" altLang="es-AR" sz="2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0" y="4160839"/>
            <a:ext cx="1323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2400" b="1" i="1" dirty="0">
                <a:solidFill>
                  <a:schemeClr val="bg1"/>
                </a:solidFill>
                <a:latin typeface="Calibri" pitchFamily="34" charset="0"/>
              </a:rPr>
              <a:t>Mercado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168412" y="4621213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AR" sz="2400" b="1" i="1" dirty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Noticias de Prensa</a:t>
            </a:r>
            <a:endParaRPr lang="es-ES" sz="2400" b="1" i="1" dirty="0">
              <a:solidFill>
                <a:srgbClr val="FFFF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447192" y="4875213"/>
            <a:ext cx="939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2400" b="1" i="1">
                <a:solidFill>
                  <a:schemeClr val="bg1"/>
                </a:solidFill>
                <a:latin typeface="Calibri" pitchFamily="34" charset="0"/>
              </a:rPr>
              <a:t>Ferias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6796" y="5337176"/>
            <a:ext cx="1795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2400" b="1" i="1">
                <a:solidFill>
                  <a:schemeClr val="bg1"/>
                </a:solidFill>
                <a:latin typeface="Calibri" pitchFamily="34" charset="0"/>
              </a:rPr>
              <a:t>Exposiciones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376854" y="427038"/>
            <a:ext cx="1495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4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Congresos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50581" y="1784351"/>
            <a:ext cx="1592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2400" b="1" i="1">
                <a:solidFill>
                  <a:schemeClr val="bg1"/>
                </a:solidFill>
                <a:latin typeface="Calibri" pitchFamily="34" charset="0"/>
              </a:rPr>
              <a:t>Seminarios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322635" y="6042026"/>
            <a:ext cx="214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4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Financiamiento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006112" y="1370013"/>
            <a:ext cx="25658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4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Legislaciones y</a:t>
            </a:r>
          </a:p>
          <a:p>
            <a:pPr>
              <a:defRPr/>
            </a:pPr>
            <a:r>
              <a:rPr lang="es-AR" sz="24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Normas Técnicas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6979628" y="885826"/>
            <a:ext cx="1297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2400" b="1" i="1" dirty="0">
                <a:solidFill>
                  <a:srgbClr val="FFFF00"/>
                </a:solidFill>
                <a:latin typeface="Calibri" pitchFamily="34" charset="0"/>
              </a:rPr>
              <a:t>Patentes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608027" y="2284413"/>
            <a:ext cx="274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b="1" i="1">
                <a:solidFill>
                  <a:srgbClr val="FFFF00"/>
                </a:solidFill>
                <a:latin typeface="Calibri" pitchFamily="34" charset="0"/>
              </a:rPr>
              <a:t>Redes Sociales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 b="1" i="1">
                <a:solidFill>
                  <a:srgbClr val="FFFF00"/>
                </a:solidFill>
                <a:latin typeface="Calibri" pitchFamily="34" charset="0"/>
              </a:rPr>
              <a:t>Recursos Web 2.0</a:t>
            </a:r>
            <a:endParaRPr lang="es-AR" altLang="es-AR" sz="2400" b="1" i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0" y="6383339"/>
            <a:ext cx="2687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2400" b="1" i="1">
                <a:solidFill>
                  <a:schemeClr val="tx2"/>
                </a:solidFill>
                <a:latin typeface="Calibri" pitchFamily="34" charset="0"/>
              </a:rPr>
              <a:t>* Fuentes Primarias</a:t>
            </a:r>
          </a:p>
        </p:txBody>
      </p:sp>
    </p:spTree>
    <p:extLst>
      <p:ext uri="{BB962C8B-B14F-4D97-AF65-F5344CB8AC3E}">
        <p14:creationId xmlns:p14="http://schemas.microsoft.com/office/powerpoint/2010/main" val="21830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2398241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 smtClean="0"/>
              <a:t>PRESENTACIÓN DE UN CASO </a:t>
            </a:r>
            <a:r>
              <a:rPr lang="es-AR" sz="4400" b="1" dirty="0" smtClean="0"/>
              <a:t>ÉXITO…</a:t>
            </a:r>
            <a:endParaRPr lang="es-AR" sz="4400" b="1" dirty="0"/>
          </a:p>
        </p:txBody>
      </p:sp>
    </p:spTree>
    <p:extLst>
      <p:ext uri="{BB962C8B-B14F-4D97-AF65-F5344CB8AC3E}">
        <p14:creationId xmlns:p14="http://schemas.microsoft.com/office/powerpoint/2010/main" val="11089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0" y="1"/>
            <a:ext cx="9144000" cy="6857999"/>
            <a:chOff x="-1" y="0"/>
            <a:chExt cx="9906001" cy="6353262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4056610" y="404669"/>
              <a:ext cx="5686425" cy="236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AR" sz="2400" dirty="0">
                  <a:solidFill>
                    <a:srgbClr val="0083BC"/>
                  </a:solidFill>
                </a:rPr>
                <a:t>PRIMERA EXPERIENCIA GUBERNAMENTAL EN </a:t>
              </a:r>
              <a:r>
                <a:rPr lang="es-MX" altLang="es-AR" b="1" dirty="0">
                  <a:solidFill>
                    <a:srgbClr val="0083BC"/>
                  </a:solidFill>
                </a:rPr>
                <a:t>ARGENTINA</a:t>
              </a:r>
              <a:r>
                <a:rPr lang="es-MX" altLang="es-AR" sz="2400" b="1" dirty="0">
                  <a:solidFill>
                    <a:srgbClr val="0083BC"/>
                  </a:solidFill>
                </a:rPr>
                <a:t> </a:t>
              </a:r>
              <a:r>
                <a:rPr lang="es-MX" altLang="es-AR" sz="2400" dirty="0">
                  <a:solidFill>
                    <a:srgbClr val="0083BC"/>
                  </a:solidFill>
                </a:rPr>
                <a:t>SOBRE</a:t>
              </a:r>
              <a:r>
                <a:rPr lang="es-MX" altLang="es-AR" sz="2400" b="1" dirty="0">
                  <a:solidFill>
                    <a:srgbClr val="0083BC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AR" sz="2400" b="1" dirty="0">
                  <a:solidFill>
                    <a:srgbClr val="0083BC"/>
                  </a:solidFill>
                </a:rPr>
                <a:t>VIGILANCIA TECNOLÓGICA e INTELIGENCIA ESTRATÉGICA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AR" sz="2000" b="1" i="1" dirty="0">
                <a:solidFill>
                  <a:srgbClr val="0083BC"/>
                </a:solidFill>
              </a:endParaRPr>
            </a:p>
          </p:txBody>
        </p:sp>
        <p:sp>
          <p:nvSpPr>
            <p:cNvPr id="4" name="2 Rectángulo"/>
            <p:cNvSpPr>
              <a:spLocks noChangeArrowheads="1"/>
            </p:cNvSpPr>
            <p:nvPr/>
          </p:nvSpPr>
          <p:spPr bwMode="auto">
            <a:xfrm>
              <a:off x="4219574" y="3325553"/>
              <a:ext cx="5473066" cy="1077233"/>
            </a:xfrm>
            <a:prstGeom prst="rect">
              <a:avLst/>
            </a:prstGeom>
            <a:solidFill>
              <a:srgbClr val="008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s-ES" altLang="es-AR" sz="1600" b="1">
                  <a:solidFill>
                    <a:schemeClr val="bg1"/>
                  </a:solidFill>
                </a:rPr>
                <a:t>APUNTA A LA PROMOCIÓN, SENSIBILIZACIÓN, EJECUCIÓN Y GESTIÓN DE ACTIVIDADES DE LA TEMÁTICA, EN EL TERRITORIO ARGENTINO.</a:t>
              </a:r>
              <a:endParaRPr lang="es-MX" altLang="es-AR" sz="1600" b="1">
                <a:solidFill>
                  <a:schemeClr val="bg1"/>
                </a:solidFill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/>
            <a:srcRect l="28660" t="12491" r="49158" b="26953"/>
            <a:stretch/>
          </p:blipFill>
          <p:spPr bwMode="auto">
            <a:xfrm>
              <a:off x="-1" y="0"/>
              <a:ext cx="4056063" cy="6353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012949" y="4653027"/>
              <a:ext cx="7893051" cy="1700235"/>
            </a:xfrm>
            <a:prstGeom prst="rect">
              <a:avLst/>
            </a:prstGeom>
            <a:solidFill>
              <a:srgbClr val="0083BC"/>
            </a:solidFill>
            <a:ln w="254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chemeClr val="bg1">
                  <a:alpha val="38000"/>
                </a:schemeClr>
              </a:outerShdw>
            </a:effectLst>
          </p:spPr>
          <p:txBody>
            <a:bodyPr/>
            <a:lstStyle/>
            <a:p>
              <a:pPr marL="342900" indent="-342900">
                <a:buFont typeface="Wingdings" pitchFamily="2" charset="2"/>
                <a:buChar char="q"/>
                <a:defRPr/>
              </a:pPr>
              <a:r>
                <a:rPr lang="es-ES" b="1" dirty="0">
                  <a:solidFill>
                    <a:schemeClr val="bg1"/>
                  </a:solidFill>
                </a:rPr>
                <a:t>Empresas grandes / PYMES </a:t>
              </a:r>
            </a:p>
            <a:p>
              <a:pPr marL="342900" indent="-342900">
                <a:buFont typeface="Wingdings" pitchFamily="2" charset="2"/>
                <a:buChar char="q"/>
                <a:defRPr/>
              </a:pPr>
              <a:r>
                <a:rPr lang="es-ES" b="1" dirty="0">
                  <a:solidFill>
                    <a:schemeClr val="bg1"/>
                  </a:solidFill>
                </a:rPr>
                <a:t>Asociaciones Empresariales / UVT /Emprendedores / Consultoras</a:t>
              </a:r>
            </a:p>
            <a:p>
              <a:pPr marL="342900" indent="-342900">
                <a:buFont typeface="Wingdings" pitchFamily="2" charset="2"/>
                <a:buChar char="q"/>
                <a:defRPr/>
              </a:pPr>
              <a:r>
                <a:rPr lang="es-ES" b="1" dirty="0">
                  <a:solidFill>
                    <a:schemeClr val="bg1"/>
                  </a:solidFill>
                </a:rPr>
                <a:t>Entidades Gubernamentales</a:t>
              </a:r>
            </a:p>
            <a:p>
              <a:pPr marL="342900" indent="-342900">
                <a:buFont typeface="Wingdings" pitchFamily="2" charset="2"/>
                <a:buChar char="q"/>
                <a:defRPr/>
              </a:pPr>
              <a:r>
                <a:rPr lang="es-ES" b="1" dirty="0">
                  <a:solidFill>
                    <a:schemeClr val="bg1"/>
                  </a:solidFill>
                </a:rPr>
                <a:t>Organismos públicos/privados de investigación: </a:t>
              </a:r>
            </a:p>
            <a:p>
              <a:pPr>
                <a:defRPr/>
              </a:pPr>
              <a:r>
                <a:rPr lang="es-ES" sz="1400" b="1" dirty="0">
                  <a:solidFill>
                    <a:schemeClr val="bg1"/>
                  </a:solidFill>
                </a:rPr>
                <a:t>      Institutos, Centros de Investigación, Universidades publicas y privadas,  </a:t>
              </a:r>
            </a:p>
            <a:p>
              <a:pPr>
                <a:defRPr/>
              </a:pPr>
              <a:r>
                <a:rPr lang="es-ES" sz="1400" b="1" dirty="0">
                  <a:solidFill>
                    <a:schemeClr val="bg1"/>
                  </a:solidFill>
                </a:rPr>
                <a:t>     Observatorios, Incubadoras de Empresas, Polos y Parques Tecnológicos, etc.</a:t>
              </a:r>
              <a:endParaRPr lang="es-ES_tradnl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5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0" t="10166" r="1735" b="10862"/>
          <a:stretch/>
        </p:blipFill>
        <p:spPr bwMode="auto">
          <a:xfrm>
            <a:off x="251520" y="0"/>
            <a:ext cx="8136904" cy="674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 bwMode="auto">
          <a:xfrm>
            <a:off x="2376872" y="705272"/>
            <a:ext cx="3886200" cy="2665412"/>
          </a:xfrm>
          <a:prstGeom prst="ellipse">
            <a:avLst/>
          </a:prstGeom>
          <a:noFill/>
          <a:ln w="50800">
            <a:solidFill>
              <a:srgbClr val="C00000"/>
            </a:solidFill>
          </a:ln>
          <a:extLst/>
        </p:spPr>
        <p:txBody>
          <a:bodyPr anchor="ctr">
            <a:scene3d>
              <a:camera prst="perspectiveBelow"/>
              <a:lightRig rig="threePt" dir="t"/>
            </a:scene3d>
          </a:bodyPr>
          <a:lstStyle/>
          <a:p>
            <a:pPr algn="ctr">
              <a:defRPr/>
            </a:pPr>
            <a:endParaRPr lang="es-AR" sz="3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331427" y="3911601"/>
            <a:ext cx="5777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 u="sng">
                <a:solidFill>
                  <a:srgbClr val="0083BC"/>
                </a:solidFill>
              </a:rPr>
              <a:t>www.antenatecnologica.mincyt.gob.ar</a:t>
            </a:r>
            <a:endParaRPr lang="es-AR" altLang="es-ES" sz="2400" u="sng">
              <a:solidFill>
                <a:srgbClr val="0083BC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300192" y="5517232"/>
            <a:ext cx="2448272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8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6868" r="33333" b="4295"/>
          <a:stretch/>
        </p:blipFill>
        <p:spPr bwMode="auto">
          <a:xfrm>
            <a:off x="323528" y="116632"/>
            <a:ext cx="6552366" cy="6264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2" t="88123" r="23450" b="4060"/>
          <a:stretch>
            <a:fillRect/>
          </a:stretch>
        </p:blipFill>
        <p:spPr bwMode="auto">
          <a:xfrm>
            <a:off x="7452320" y="6381328"/>
            <a:ext cx="1439829" cy="3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1 Imagen"/>
          <p:cNvPicPr>
            <a:picLocks noChangeAspect="1"/>
          </p:cNvPicPr>
          <p:nvPr/>
        </p:nvPicPr>
        <p:blipFill rotWithShape="1">
          <a:blip r:embed="rId4"/>
          <a:srcRect l="8766" t="27698" r="4018" b="23817"/>
          <a:stretch/>
        </p:blipFill>
        <p:spPr>
          <a:xfrm>
            <a:off x="7020272" y="188640"/>
            <a:ext cx="2021333" cy="63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0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0302" y="2624138"/>
            <a:ext cx="7381875" cy="950912"/>
          </a:xfrm>
        </p:spPr>
        <p:txBody>
          <a:bodyPr/>
          <a:lstStyle/>
          <a:p>
            <a:pPr marL="182880"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s-AR" sz="4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AR" sz="4000" dirty="0" smtClean="0">
                <a:latin typeface="Times New Roman" pitchFamily="18" charset="0"/>
                <a:cs typeface="Times New Roman" pitchFamily="18" charset="0"/>
              </a:rPr>
              <a:t>NTRODUCCIÓN</a:t>
            </a:r>
            <a:endParaRPr lang="es-E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pixabay.com/static/uploads/photo/2015/11/03/08/56/question-mark-1019820_960_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4"/>
          <a:stretch/>
        </p:blipFill>
        <p:spPr bwMode="auto">
          <a:xfrm>
            <a:off x="1699165" y="174920"/>
            <a:ext cx="5888544" cy="51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23091" t="6736" r="23865" b="4353"/>
          <a:stretch/>
        </p:blipFill>
        <p:spPr>
          <a:xfrm>
            <a:off x="244259" y="44624"/>
            <a:ext cx="5282565" cy="68306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867129" y="2780928"/>
            <a:ext cx="35283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Principales Novedades por Categoría</a:t>
            </a:r>
            <a:endParaRPr lang="es-AR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871193" y="2348880"/>
            <a:ext cx="2232248" cy="309634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3838091" y="2972927"/>
            <a:ext cx="2137558" cy="23155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>
          <a:xfrm>
            <a:off x="250877" y="5661249"/>
            <a:ext cx="1586141" cy="648072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1691680" y="3533458"/>
            <a:ext cx="4283969" cy="238504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903641" y="3337247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Ejes Temáticos</a:t>
            </a:r>
            <a:endParaRPr lang="es-AR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5319" y="2780928"/>
            <a:ext cx="1586141" cy="2801527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1619672" y="5191090"/>
            <a:ext cx="4355978" cy="68618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831633" y="5723383"/>
            <a:ext cx="18007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Búsqueda rápida</a:t>
            </a:r>
            <a:endParaRPr lang="es-AR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627784" y="1580783"/>
            <a:ext cx="1368152" cy="264041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 flipV="1">
            <a:off x="5493767" y="1428309"/>
            <a:ext cx="769914" cy="152474"/>
          </a:xfrm>
          <a:prstGeom prst="straightConnector1">
            <a:avLst/>
          </a:prstGeom>
          <a:ln w="381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191673" y="1465039"/>
            <a:ext cx="18007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Búsqueda simple</a:t>
            </a:r>
            <a:endParaRPr lang="es-AR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319465" y="20598"/>
            <a:ext cx="612575" cy="168043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5106841" y="332656"/>
            <a:ext cx="1156840" cy="57606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119665" y="819500"/>
            <a:ext cx="21602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Búsqueda avanzada</a:t>
            </a:r>
            <a:endParaRPr lang="es-AR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5493767" y="2351983"/>
            <a:ext cx="697906" cy="0"/>
          </a:xfrm>
          <a:prstGeom prst="straightConnector1">
            <a:avLst/>
          </a:prstGeom>
          <a:ln w="381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4170515" y="3771397"/>
            <a:ext cx="1281349" cy="1951986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263681" y="4437112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Boletín</a:t>
            </a:r>
            <a:endParaRPr lang="es-AR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 flipH="1" flipV="1">
            <a:off x="5464671" y="4437112"/>
            <a:ext cx="727002" cy="14401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 redondeado"/>
          <p:cNvSpPr/>
          <p:nvPr/>
        </p:nvSpPr>
        <p:spPr>
          <a:xfrm>
            <a:off x="3131840" y="0"/>
            <a:ext cx="450768" cy="188641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24 Conector recto de flecha"/>
          <p:cNvCxnSpPr>
            <a:stCxn id="26" idx="1"/>
          </p:cNvCxnSpPr>
          <p:nvPr/>
        </p:nvCxnSpPr>
        <p:spPr>
          <a:xfrm flipH="1" flipV="1">
            <a:off x="3728715" y="116632"/>
            <a:ext cx="2534966" cy="1162001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263681" y="1124744"/>
            <a:ext cx="21602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Alertas Personalizadas</a:t>
            </a:r>
            <a:endParaRPr lang="es-AR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3838091" y="1618928"/>
            <a:ext cx="2415737" cy="12986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/>
      <p:bldP spid="9" grpId="0" animBg="1"/>
      <p:bldP spid="11" grpId="0"/>
      <p:bldP spid="12" grpId="0" animBg="1"/>
      <p:bldP spid="14" grpId="0"/>
      <p:bldP spid="15" grpId="0" animBg="1"/>
      <p:bldP spid="17" grpId="0"/>
      <p:bldP spid="21" grpId="0" animBg="1"/>
      <p:bldP spid="22" grpId="0"/>
      <p:bldP spid="24" grpId="0" animBg="1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vigilanciatecnolo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9644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051720" y="764704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dirty="0" smtClean="0"/>
              <a:t>Gracias</a:t>
            </a:r>
            <a:r>
              <a:rPr lang="es-AR" dirty="0" smtClean="0"/>
              <a:t>!!!</a:t>
            </a:r>
            <a:endParaRPr lang="es-AR" dirty="0"/>
          </a:p>
        </p:txBody>
      </p:sp>
      <p:sp>
        <p:nvSpPr>
          <p:cNvPr id="7" name="6 Rectángulo redondeado"/>
          <p:cNvSpPr/>
          <p:nvPr/>
        </p:nvSpPr>
        <p:spPr>
          <a:xfrm>
            <a:off x="2771800" y="4745237"/>
            <a:ext cx="6408712" cy="2100187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2654017" y="4739222"/>
            <a:ext cx="6310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400" b="1" dirty="0" smtClean="0">
                <a:solidFill>
                  <a:schemeClr val="bg1">
                    <a:lumMod val="95000"/>
                  </a:schemeClr>
                </a:solidFill>
              </a:rPr>
              <a:t>Esp. Ing. Miguel </a:t>
            </a:r>
            <a:r>
              <a:rPr lang="es-AR" sz="2400" b="1" dirty="0" err="1" smtClean="0">
                <a:solidFill>
                  <a:schemeClr val="bg1">
                    <a:lumMod val="95000"/>
                  </a:schemeClr>
                </a:solidFill>
              </a:rPr>
              <a:t>Guagliano</a:t>
            </a:r>
            <a:endParaRPr lang="es-A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s-AR" sz="20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</a:rPr>
              <a:t>                    </a:t>
            </a:r>
            <a:r>
              <a:rPr lang="es-AR" sz="2000" b="1" u="sng" dirty="0" smtClean="0">
                <a:solidFill>
                  <a:schemeClr val="bg1">
                    <a:lumMod val="95000"/>
                  </a:schemeClr>
                </a:solidFill>
              </a:rPr>
              <a:t>Datos de Contacto</a:t>
            </a:r>
            <a:r>
              <a:rPr lang="es-AR" sz="2000" b="1" u="sng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s-AR" sz="2000" b="1" u="sng" dirty="0" smtClean="0">
                <a:solidFill>
                  <a:schemeClr val="bg1">
                    <a:lumMod val="95000"/>
                  </a:schemeClr>
                </a:solidFill>
              </a:rPr>
              <a:t>                 </a:t>
            </a:r>
          </a:p>
          <a:p>
            <a:pPr algn="r"/>
            <a:endParaRPr lang="es-AR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AR" sz="1600" b="1" dirty="0" smtClean="0">
                <a:solidFill>
                  <a:schemeClr val="bg1">
                    <a:lumMod val="95000"/>
                  </a:schemeClr>
                </a:solidFill>
              </a:rPr>
              <a:t>                    ing.guaglianom@gmail.com</a:t>
            </a:r>
          </a:p>
          <a:p>
            <a:r>
              <a:rPr lang="es-AR" sz="1600" b="1" dirty="0" smtClean="0">
                <a:solidFill>
                  <a:schemeClr val="bg1">
                    <a:lumMod val="95000"/>
                  </a:schemeClr>
                </a:solidFill>
              </a:rPr>
              <a:t>                 </a:t>
            </a:r>
            <a:endParaRPr lang="es-AR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23400"/>
            <a:ext cx="407479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ynmedia.com/tyncha/wp-content/uploads/sites/5/2015/10/big-data-analitica-adinistr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256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5724128" y="2060848"/>
            <a:ext cx="3419872" cy="2826463"/>
            <a:chOff x="5513696" y="1655379"/>
            <a:chExt cx="4392304" cy="4477407"/>
          </a:xfrm>
          <a:solidFill>
            <a:srgbClr val="00B0F0"/>
          </a:solidFill>
        </p:grpSpPr>
        <p:sp>
          <p:nvSpPr>
            <p:cNvPr id="6" name="5 Rectángulo redondeado"/>
            <p:cNvSpPr/>
            <p:nvPr/>
          </p:nvSpPr>
          <p:spPr>
            <a:xfrm>
              <a:off x="5513696" y="1655379"/>
              <a:ext cx="4392304" cy="447740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620917" y="2718055"/>
              <a:ext cx="4177862" cy="19014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De la Vigilancia Tradicional a la Vigilancia </a:t>
              </a:r>
              <a:r>
                <a:rPr lang="es-AR" sz="2400" b="1" dirty="0" smtClean="0">
                  <a:solidFill>
                    <a:schemeClr val="bg1"/>
                  </a:solidFill>
                </a:rPr>
                <a:t>Moderna</a:t>
              </a:r>
              <a:endParaRPr lang="es-AR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6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fcco.com.ar/wp-content/uploads/2016/04/SuperCorrExpo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7" y="1628800"/>
            <a:ext cx="426397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16324" y="4604374"/>
            <a:ext cx="325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00B0F0"/>
                </a:solidFill>
              </a:rPr>
              <a:t>Ferias y congresos</a:t>
            </a:r>
            <a:endParaRPr lang="es-AR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://cloud1.todocoleccion.net/antiguedades/tc/2008/09/24/10058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72" y="2672336"/>
            <a:ext cx="2986154" cy="28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27937" y="5544936"/>
            <a:ext cx="325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00B0F0"/>
                </a:solidFill>
              </a:rPr>
              <a:t>Revistas técnicas</a:t>
            </a:r>
          </a:p>
        </p:txBody>
      </p:sp>
      <p:sp>
        <p:nvSpPr>
          <p:cNvPr id="5" name="AutoShape 8" descr="data:image/jpeg;base64,/9j/4AAQSkZJRgABAQAAAQABAAD/2wCEAAkGBxASEhUSEBIWEBUVFRUVFRAWEBUQEBUYFRUXFxUVFRUYHSggGBolGxUVITEhJSkrLi4uFx8zODMtNygtLisBCgoKDg0OFxAQGi0eHSUtLS0tLS0rKy01Li8tLS0tKy0tLS0tLS0tKy0tLS0tKy0tKy0tLS0rKy0tLS0tLS0tLf/AABEIALcBEwMBIgACEQEDEQH/xAAbAAABBQEBAAAAAAAAAAAAAAACAQMEBQYAB//EAEMQAAEDAgQDBgMEBwcDBQAAAAEAAhEDBAUSITEGQVETImFxgZEyobFCUmLRIzNDcqLB4QcUFmOC8PGS0+IVVHOj0v/EABkBAQADAQEAAAAAAAAAAAAAAAABAgMEBf/EACMRAQACAgICAgIDAAAAAAAAAAABAgMRITESQQQTMlEUInH/2gAMAwEAAhEDEQA/AJDSnWlV1tX5FFe34Y1aKplxctYNVk8Wxt2aGA77hMXl7UqGeXRTbOxDozBOyEq3uaxpzPJQrPHCH5Kmnmr5luA2OSz3EGFgjMzcc1HjEdJm0y0YIcNFV1mwVX8OYqSOzfoQri4ZKiY2iENcnHUyghV6WDCULkTUBBG0IQE40IDanGoGhONCA2pxoQNCdaEBAI2hIAiCAgEq6EsIOQFOFCUDZQlGUBQAUhRFCUCFAjKFAKEoihKAShcEaFwQNQlSpEEhtAO15pl+H5t9U9aPjRS2haKq6nhrQNlJoNEQpDmwm61ONQpD4oyFDqsE5Sp1pVBEpm9ZqCEQpa+DDNmZoVZMtnZdVJYFKp6hQlWiigdaqzqUOiFjUFQ+1TLqJCvnUQUy+1lV8U7U4CNqmVbWFHNOFGklanGoGhOAKAbU/RpFxhokploUyzqZdc2U7bTpzQNgI2N9PFc8CdDPjEFWN1g1WmzO6I0kA6iUESsZ1kaaQPqm1wCkW9EOBlBHTzaTezLp73SU0Qj7f8I2hBHKAo3KZcYTUYztDEbkA6gFBXBsmAiuKJYYPmioDX4ssayjuzm7xcCdoCCIUJRFCUAlIiKFAhQlEUJQAuSrkBuEFTKD5TFRqWktFUx4SM10KVhQuEFSIVZjmmApFMnLBT72TqiLdECU2SEbNElEonBQJLdUzVZCWm5PTKBpi4hKBCWoNEDZAKiV6KlsCR7UFPlTjQnrmlCaas1khgGXYTvM6pGhA0KXSogsLp1HJB1tSe49wFx30E+60N7fvqUzTbTOcjvjSBB1jrqqfD780gYaDMazGylNxkgyKbZO5koK0tI0Ig9DoU63KOZ8VExvHKLHF9ZzaZIHdmXecLM3HHNL9lRfU8TDR/NBrKkck2Vi3cbVuVu2PGqAnaHHA/aW7gOtN7any0+qDYU6bnGGguPQBXV1fPfTNMMOcghw0gRGaNfEe6zWAcV2zyRSe0uMdx006mnQHfflKuP/AFcgz2YnrJ8PyCCre0gwRBHI6FAVIvbntHZiI0A67JlrZMTCAXsI3ESmypdxJGpGnz8VFhAKRE4RuhQCUJRlCUALly5BYZdFH2KmUwo9Vmq0UP0U49qZoqQpANKdYJCbeNEdq6QiQ094T8JsthyfhQGSETXQihA5hG4QPHVI7ZNUnwYKfeEQZdso1vVzJ+sYaVWYdV380SsLpuijWVv2jwyYk7+WpUqoZalw22qZs7CGxpJ18xCrKYLiVh2REHMCDvvp/wAoG1m/d+al3jK1VoeYAE9zmOpnnsq4KqRz6LL41xE9z+wsxned38h5dB4+3UyuIb5/doUYL3nLHI6SZ/CAQT5gc0/hOFsoNgd5x1fUPxOJ3PkgpLHhWTnuXmo46kTpPn/vzV/bYfRZ8NNo8csu9zqpcJQg4Jq4sKNT9ZTY7zaJ908EYQZbFuDqbhNE5T9xxJb6O3b81W2OOXFo/srkOqUx97WswdQf2jf9+C3qrsYwunXZldoR8Lx8TT1H5IHaFdr2h7HBzXCQ4aghEVh8IvX2Vc0aulJzod91jj8NRv4Tz/otwUCFI06qXkp9lP259d+nSFDQLUM6oEqRAhQFGUBQCuXLkFrSQ12c0rU4BK0UM0wrOjh1U65cvnp8lZ8PYSGt7Z4kn4GnYD73n0Vq9omSsb5dTqHTjwxMbszYwarO7fc/kpNpw+QZc70H5lXjSEfbMG5/mqfZZpGGqvGCUzvPuU8MLYPsj11+qlOu28p9k2cSb0KpNp/a8UiOoMVKTG7AA+Si1R/vkpQxKk85QdRuDumXsVe2m9cTCqxGw0zM9R08R4KHQqSIK0OWFXX1u1veDNOcaEePkt65dRy5b4Nz/VV3nwnyWatq8SFq7mk17f0bpMfCT/NZe4tHUz32lsnmNPQ81rW8W6YWx2r3C4ovJaErqjm6BxHgCQut9gium6qZVggrv+87/qK6Y1UjIezy5dfizSFVY1edlQqv+0Kbi0dSBp84VVldgVHO6pcu+059Ol4U2uOd3+p8megHRXITVnbClTp0hsymxvs0E/MlPQoHK24aw5tetlfq1oLnDaYgAe5VStPwNVaKlQEw5zRlHWCZ/kg11OzpNENptA6BghYzirCm0XtdTENfPd5Bw3jw1W4zLN8bVGdmxs97NIHOIIJPyQY9CUSQoMvxnhgfT7QDvM38WHf2OvuneEb81KADjL6R7N06yAJaT5tj2Ku7qkHNLTsQQfIiCsXwhULLmrSP2ma/vUnR9Hn2Ujdm+dMw3aNjt7qIUpXNcQZG4UCXcvaaYABkRPdiNOfmoKkG7f1330CjoEKAoygKAVy5cgtQVNwyxfUOxDZ1dy8QOpTOFWhrVGsmAdSegAkrZmm1oDWjK0bAJkv48Qvix+XM9BLjAAGUAAAeA2RCgDv9UmYJ3tQFzOvYew8E2+hr6In3YCaN61OExsxc/RV9aprorC4qNP8ARVzmQZ/5VZhpE8KjHLB7wKtE5arNjsHDfK7w+iPhjiLtpY8ZHtMOY7cFWgEqhx/BXEivQ7lZvPk8fdd+fJNa5gid8S2ppSJCi1R1VRwpxD2oyP7r26OYdwVf3TARIU74U8dTpiscs30HGrRk093sG7PxD8P08tjw/FWvbBh2mxEj2V68zosBxEDZ1wWaU6kuDeTSD3gPDUH1VZ/cNYjfEtb2DNwCPDl80FWkXCWgmPBQMF4jovAFT3Wht7iiPgfoeUSta5LR7Y3+PWfWpUWUjfRZ3jF8Npjk6R/9lL+Uq74pxVrQYKxfEWLMr27BTcalRoLnlrSQ3QAFxGg1y+q0pk8p058uD64idt3cjvu/ed9SgCKtVD8tRurajGVGnwe0FCFdgVTMNoVy9r6LXEtMh0d3Tqdlb8L4cxwNWoA6DDQdRpuYWoDkFVS4nYaeY03yNwGy2f3th6rO4mK9R3bVGEB4BBAlobyEq0qYe4Uq7BOtYFo8JH/6+S0NOAA0bAAeyDztLC1HEeHsLDVaA1zYmBEg9fFZhA5aWoqPawyATy3WCsKOXEXEbZrn2DgB9QvQbOuGE1HbU2PefJrSVicJpH+9OnenS7x/FVcP+2T6qfSGpsKAe8NdtBPSfBDiFAMeWt20PlPJO2wpBsl0P5HXT2SXQpFstdL+Z1167qEoK5KkQCUJRFCUArly5Bt+D7MgOrO5jK337x+QHurK4qHWFNIaxgY0QAIA8FU1SZXPe2527cdNRpV3+K9mZOyiHiVpMNMq3rWjXiHNB9FQXfCtPNnpONM9N2+xWfLePH2XF8YNOmHumJhcMTpgAvqBpgaZhOqYxPD6zqJpvAfI0I+sFYF9tUo5nVGFpboC5sAmYEHnyVedr6jT0StxBSYARUD/AMI1PyVhaXYqAOBkESDyKwFDEexpjWXvBkneFK4OxFzHFmbuEkmdh4+CbPHiXogYmqiHD75lUSxwdrB6g9CnazOavtlrllOILN1N4uaGjmjvD7w6H81pcLxVtei17TMjXw6gpuq0OBadZ0Ky2FVjaXT7cnu1BnZ0nmoX7hpw4h+qp+MLOlUZNQw1vezSG5REEknl+SmPq6lSLi3ZWpFrxILS1w3kOEH5FWorfp5Le1rWn+puHVD91tIkf9ZIaon+JrhujXhv8R/IKou7Kqyo+m79m9zCfhBykiR7K5wfhK4rwQ3K3775Y30G7vQQt/rrPpx/ffWtqq7v6tY/pHuf4bD2Cew4Vw4imXDM0tc1skuad2lo3C9Bw7gegyM5NZx5fq2ew1PqVessW0e41jWDo0Bo+SvFdMZtNu+VDwZfdpbdi79ZbEtjmaTiSw/6Tmb4aK6as/xBY1aNUXtqO82e1Zyc3nI6Eb9CAeqtcMxKlXZnpHzYfiaeYPqpQ0+F472VMMyZoJM5o3M9FL/xR/lfx/0WaCJQNIOJ/wDK/j/ol/xN/lfx/wBFnAlKC7vOIM7HM7OMwInNMfJUcrlAxTEWUWy7Un4WTq4/yHigaxzE202FkxmgvPSm05tfNzW+jXKJw5RPZmq4Q6s7tCDuGwBTB/0gepKo7Kg+9rEu1pNdNV3Ko4bUm/hGk+HmtimzRCkKIp25ohoEHdAywSRKGoIJhKCRskcSd9UAFCURQFAiRcuQeoXNXVR8srrl2qaNxAXNt6EQceAgyJj++BOf3odUOYBVpBRatqDoQCPJTWvBTV1UAHylQtDIY7gNu6TkDXAaPbofLRefX1Z1AOAO+k+a9QxOpI8Oiw+O4dIMiQeSr7acxHCgwziqpbPz0u9PxNJhrh0P5r13DcXFxb06zRAe2cs5i3kWk9QQQvBL22fSdlOx2dG4/Nb/APsrxFwFS3fMfrGT46PA8Jyn1K0tSPHcOemW031ZtWXJDvVZTjq4LbilUb9kb+v9VpK+hUbFMPFwx0AFwpvaOurSB9VnWPTotOuT+G1O0a128x9Ve0N4GxWH4WfUY3Lu3x5eq0Lb5w2385U0i09QrltWv5Sh3uEW4uKlUMDnudOY96DA+EHQKaxyiFxJk6k6ynmOXdEajTyrTuZlOogHXNljZNXInvFwJ6D+SYzIAVEog4xpOgE+AErL4vw7VpPNey7j93Udgf3enl/wtlhVZrXEu6RPIeaG/qhzyR4co9VVZi7Dixk5LlhovGh05+X5ewWgt76k/wCCo13hmE+x1S4hhlCuIrU2v8SIcPJw1CoLjgml+yrVKX4TFRo9DB+aDUBMXN/Rp/HUa3wLhPtusmeDK3/umx/8H/knKXBQ/aXDz+5TbS+uZA7i3GVNgIojMfvuGVvo3c/JVllg9zdu7S4LqbDuTpVeOjW/Yb/sBavBuGbem79DSBfv2jznePEF23pCm1GkEg7jQoHeH7GmH06bWhrG/YA0gAn6q44kt25Gua0Ah0SBGhH5woWG4cHjO5xGugGh08VIdh7qjZqvOYEgbRA0Gnz9UFI0idRPgle9sHu/PZI9sEg8iR7ICgFIUSEoBKAoygKAVyVIg9DunaKnvbwNEk/1R4ndxIJhYbG72vBbDXjlyK47S9GkJWI8T0qRk1A0/dJ38gql39o1MbNe/wAWjT+KFjMTpvJLi0D0kjXr7KrAWlMcaZZM1t6erWH9pNsdKgfT82Zh/DK0WH45RuWOfQfnDTB3BBidQdQvDWUCfBXOCUrik7PRLmHmTo1w6EcwrWxxpWmad9bem3DiTuod1bZhCXC7gVm96Gv5tnQ+LZ5KQ8xosHX2yd/hgPdI56Hcg9QtDg3DNGjlqMc4vA+IkEEEbEKY2yDyOnNWTQBoNhot8Mb3E9Ob5M+OpjsxdN2PunMAft4rqtPNpMeK6zpGns75Qn1Wi3HSf5NJpz2DEaYEhogAnYeKrnVwN1ZXQ0WexI6LpjhwTO52tKdYEIg9Z22uXAqxoXJUi4t90NU96eqiW9eXKVUbzUSJdK7huXKCOeu6Wvd5xGUCNiojVJuA2BlBEDvac/FUWMrkictmtLgHnKOZ2QW1vZ0jQzECcpJfOoKoirfJRmA8BmksznXf+nsq++psDv0ZzCOsx4IHLElsva5oO2U7n8kxeMh05g6dZCaKFBzWk7AlCSplq5zBMTm2UWqwg66IAUu1kNILZzbeKhlF27vvH3QNuaRodChKV7iTJ1QEoOKApShJQIuSSkQW+MV50WdqvnSMym31xJ3UHc6n0XFL046JQw1j5a9oIdoW9QfFUWL8Lso1Q1ryWkTBb3h4TsfZbXDKWsqk42vaVOsyXAHKdJ130+hVq2tHStqUn8lRQsKbCco2A1Opn+SsKNFVlvjFFzw1pL3OIAa1pcSVq7a2Ed72Vopeyk5aV6BYWka7DdTrlzXAOHslaRsgpt5LWfj8d8so+Vq3XCfhkAEn2+ielRqTco2hPgrTHTwhjmy/ZbY5SygSgrRiCrsVmcaMBaOq5ZLie5yoI1Gr1UilXJMBUVre5nALS2jGgSoSssPo8yrFzdFXW9aFNbWlSCY4jUaFOGu46EpiUQKpKYSrOoAZPTeNAmq57xI0n0XNrkCNI8kNWsXbqEhlIulc0iddUC1GEGCmyjqvB6z1JTZKA+2d1KB7ydzKQlCSg4lASlJQEoOJQkriUJKDiUJK4lCSg6VyGVyCE2pm1Dk5RZJEarJYdiAaJc4R4lTLji6nTH6MGo72YPVcnhO+HoedYjcy12KYxSs6Wd5k/ZZ9px6Dw8V5PiF5Vu65e7vPeQA0axya0JvEL+rcPz1HFzjoByHQNC2HDGECh36mtUjaP1YP2f3jOvTbqujHj05MuXy/xY8M4Cy2bmdDqrviduG/hb+fNaHMoTHp9r1uwPs3XVSZ03QMdqjedQUQkUblzm94eqkNcowR03IJTSlTLSilA1WcsPxi6SAttXWJ4p+IJIqcMAa4ErT0LtqztClKsLagZUJaShXarCi8QqO2YrGlpupEvMlBTTXBHKpKYGSklDKSVCRyklDKQlAUpCUJKQlApKElIShJQKSgJXEoC5ApKAlIShJQESgJSEoS5Asrk3mXIPJE9b2znmGiT5gLlyDRYVhApEPf3njUD7LT18Sru3qGUq5XVWdN6ea9cuQPMqJ179ly5ShKY+UrXLlyB1r0eZcuQNVysbxINVy5BU0CVYW9Zy5coStba4crGnXndKuQOUnap8FcuUSQ4lJmXLlVZ2ZJmXLkCSkLly5AJKEuXLkAkoC5cuQAXIC5KuQAXIXOSLkAF65cuQf/2Q=="/>
          <p:cNvSpPr>
            <a:spLocks noChangeAspect="1" noChangeArrowheads="1"/>
          </p:cNvSpPr>
          <p:nvPr/>
        </p:nvSpPr>
        <p:spPr bwMode="auto">
          <a:xfrm>
            <a:off x="6306715" y="4601049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B0F0"/>
              </a:solidFill>
            </a:endParaRPr>
          </a:p>
        </p:txBody>
      </p:sp>
      <p:sp>
        <p:nvSpPr>
          <p:cNvPr id="6" name="AutoShape 10" descr="data:image/jpeg;base64,/9j/4AAQSkZJRgABAQAAAQABAAD/2wCEAAkGBxASEhUSEBIWEBUVFRUVFRAWEBUQEBUYFRUXFxUVFRUYHSggGBolGxUVITEhJSkrLi4uFx8zODMtNygtLisBCgoKDg0OFxAQGi0eHSUtLS0tLS0rKy01Li8tLS0tKy0tLS0tLS0tKy0tLS0tKy0tKy0tLS0rKy0tLS0tLS0tLf/AABEIALcBEwMBIgACEQEDEQH/xAAbAAABBQEBAAAAAAAAAAAAAAACAQMEBQYAB//EAEMQAAEDAgQDBgMEBwcDBQAAAAEAAhEDBAUSITEGQVETImFxgZEyobFCUmLRIzNDcqLB4QcUFmOC8PGS0+IVVHOj0v/EABkBAQADAQEAAAAAAAAAAAAAAAABAgMEBf/EACMRAQACAgICAgIDAAAAAAAAAAABAgMRITESQQQTMlEUInH/2gAMAwEAAhEDEQA/AJDSnWlV1tX5FFe34Y1aKplxctYNVk8Wxt2aGA77hMXl7UqGeXRTbOxDozBOyEq3uaxpzPJQrPHCH5Kmnmr5luA2OSz3EGFgjMzcc1HjEdJm0y0YIcNFV1mwVX8OYqSOzfoQri4ZKiY2iENcnHUyghV6WDCULkTUBBG0IQE40IDanGoGhONCA2pxoQNCdaEBAI2hIAiCAgEq6EsIOQFOFCUDZQlGUBQAUhRFCUCFAjKFAKEoihKAShcEaFwQNQlSpEEhtAO15pl+H5t9U9aPjRS2haKq6nhrQNlJoNEQpDmwm61ONQpD4oyFDqsE5Sp1pVBEpm9ZqCEQpa+DDNmZoVZMtnZdVJYFKp6hQlWiigdaqzqUOiFjUFQ+1TLqJCvnUQUy+1lV8U7U4CNqmVbWFHNOFGklanGoGhOAKAbU/RpFxhokploUyzqZdc2U7bTpzQNgI2N9PFc8CdDPjEFWN1g1WmzO6I0kA6iUESsZ1kaaQPqm1wCkW9EOBlBHTzaTezLp73SU0Qj7f8I2hBHKAo3KZcYTUYztDEbkA6gFBXBsmAiuKJYYPmioDX4ssayjuzm7xcCdoCCIUJRFCUAlIiKFAhQlEUJQAuSrkBuEFTKD5TFRqWktFUx4SM10KVhQuEFSIVZjmmApFMnLBT72TqiLdECU2SEbNElEonBQJLdUzVZCWm5PTKBpi4hKBCWoNEDZAKiV6KlsCR7UFPlTjQnrmlCaas1khgGXYTvM6pGhA0KXSogsLp1HJB1tSe49wFx30E+60N7fvqUzTbTOcjvjSBB1jrqqfD780gYaDMazGylNxkgyKbZO5koK0tI0Ig9DoU63KOZ8VExvHKLHF9ZzaZIHdmXecLM3HHNL9lRfU8TDR/NBrKkck2Vi3cbVuVu2PGqAnaHHA/aW7gOtN7any0+qDYU6bnGGguPQBXV1fPfTNMMOcghw0gRGaNfEe6zWAcV2zyRSe0uMdx006mnQHfflKuP/AFcgz2YnrJ8PyCCre0gwRBHI6FAVIvbntHZiI0A67JlrZMTCAXsI3ESmypdxJGpGnz8VFhAKRE4RuhQCUJRlCUALly5BYZdFH2KmUwo9Vmq0UP0U49qZoqQpANKdYJCbeNEdq6QiQ094T8JsthyfhQGSETXQihA5hG4QPHVI7ZNUnwYKfeEQZdso1vVzJ+sYaVWYdV380SsLpuijWVv2jwyYk7+WpUqoZalw22qZs7CGxpJ18xCrKYLiVh2REHMCDvvp/wAoG1m/d+al3jK1VoeYAE9zmOpnnsq4KqRz6LL41xE9z+wsxned38h5dB4+3UyuIb5/doUYL3nLHI6SZ/CAQT5gc0/hOFsoNgd5x1fUPxOJ3PkgpLHhWTnuXmo46kTpPn/vzV/bYfRZ8NNo8csu9zqpcJQg4Jq4sKNT9ZTY7zaJ908EYQZbFuDqbhNE5T9xxJb6O3b81W2OOXFo/srkOqUx97WswdQf2jf9+C3qrsYwunXZldoR8Lx8TT1H5IHaFdr2h7HBzXCQ4aghEVh8IvX2Vc0aulJzod91jj8NRv4Tz/otwUCFI06qXkp9lP259d+nSFDQLUM6oEqRAhQFGUBQCuXLkFrSQ12c0rU4BK0UM0wrOjh1U65cvnp8lZ8PYSGt7Z4kn4GnYD73n0Vq9omSsb5dTqHTjwxMbszYwarO7fc/kpNpw+QZc70H5lXjSEfbMG5/mqfZZpGGqvGCUzvPuU8MLYPsj11+qlOu28p9k2cSb0KpNp/a8UiOoMVKTG7AA+Si1R/vkpQxKk85QdRuDumXsVe2m9cTCqxGw0zM9R08R4KHQqSIK0OWFXX1u1veDNOcaEePkt65dRy5b4Nz/VV3nwnyWatq8SFq7mk17f0bpMfCT/NZe4tHUz32lsnmNPQ81rW8W6YWx2r3C4ovJaErqjm6BxHgCQut9gium6qZVggrv+87/qK6Y1UjIezy5dfizSFVY1edlQqv+0Kbi0dSBp84VVldgVHO6pcu+059Ol4U2uOd3+p8megHRXITVnbClTp0hsymxvs0E/MlPQoHK24aw5tetlfq1oLnDaYgAe5VStPwNVaKlQEw5zRlHWCZ/kg11OzpNENptA6BghYzirCm0XtdTENfPd5Bw3jw1W4zLN8bVGdmxs97NIHOIIJPyQY9CUSQoMvxnhgfT7QDvM38WHf2OvuneEb81KADjL6R7N06yAJaT5tj2Ku7qkHNLTsQQfIiCsXwhULLmrSP2ma/vUnR9Hn2Ujdm+dMw3aNjt7qIUpXNcQZG4UCXcvaaYABkRPdiNOfmoKkG7f1330CjoEKAoygKAVy5cgtQVNwyxfUOxDZ1dy8QOpTOFWhrVGsmAdSegAkrZmm1oDWjK0bAJkv48Qvix+XM9BLjAAGUAAAeA2RCgDv9UmYJ3tQFzOvYew8E2+hr6In3YCaN61OExsxc/RV9aprorC4qNP8ARVzmQZ/5VZhpE8KjHLB7wKtE5arNjsHDfK7w+iPhjiLtpY8ZHtMOY7cFWgEqhx/BXEivQ7lZvPk8fdd+fJNa5gid8S2ppSJCi1R1VRwpxD2oyP7r26OYdwVf3TARIU74U8dTpiscs30HGrRk093sG7PxD8P08tjw/FWvbBh2mxEj2V68zosBxEDZ1wWaU6kuDeTSD3gPDUH1VZ/cNYjfEtb2DNwCPDl80FWkXCWgmPBQMF4jovAFT3Wht7iiPgfoeUSta5LR7Y3+PWfWpUWUjfRZ3jF8Npjk6R/9lL+Uq74pxVrQYKxfEWLMr27BTcalRoLnlrSQ3QAFxGg1y+q0pk8p058uD64idt3cjvu/ed9SgCKtVD8tRurajGVGnwe0FCFdgVTMNoVy9r6LXEtMh0d3Tqdlb8L4cxwNWoA6DDQdRpuYWoDkFVS4nYaeY03yNwGy2f3th6rO4mK9R3bVGEB4BBAlobyEq0qYe4Uq7BOtYFo8JH/6+S0NOAA0bAAeyDztLC1HEeHsLDVaA1zYmBEg9fFZhA5aWoqPawyATy3WCsKOXEXEbZrn2DgB9QvQbOuGE1HbU2PefJrSVicJpH+9OnenS7x/FVcP+2T6qfSGpsKAe8NdtBPSfBDiFAMeWt20PlPJO2wpBsl0P5HXT2SXQpFstdL+Z1167qEoK5KkQCUJRFCUArly5Bt+D7MgOrO5jK337x+QHurK4qHWFNIaxgY0QAIA8FU1SZXPe2527cdNRpV3+K9mZOyiHiVpMNMq3rWjXiHNB9FQXfCtPNnpONM9N2+xWfLePH2XF8YNOmHumJhcMTpgAvqBpgaZhOqYxPD6zqJpvAfI0I+sFYF9tUo5nVGFpboC5sAmYEHnyVedr6jT0StxBSYARUD/AMI1PyVhaXYqAOBkESDyKwFDEexpjWXvBkneFK4OxFzHFmbuEkmdh4+CbPHiXogYmqiHD75lUSxwdrB6g9CnazOavtlrllOILN1N4uaGjmjvD7w6H81pcLxVtei17TMjXw6gpuq0OBadZ0Ky2FVjaXT7cnu1BnZ0nmoX7hpw4h+qp+MLOlUZNQw1vezSG5REEknl+SmPq6lSLi3ZWpFrxILS1w3kOEH5FWorfp5Le1rWn+puHVD91tIkf9ZIaon+JrhujXhv8R/IKou7Kqyo+m79m9zCfhBykiR7K5wfhK4rwQ3K3775Y30G7vQQt/rrPpx/ffWtqq7v6tY/pHuf4bD2Cew4Vw4imXDM0tc1skuad2lo3C9Bw7gegyM5NZx5fq2ew1PqVessW0e41jWDo0Bo+SvFdMZtNu+VDwZfdpbdi79ZbEtjmaTiSw/6Tmb4aK6as/xBY1aNUXtqO82e1Zyc3nI6Eb9CAeqtcMxKlXZnpHzYfiaeYPqpQ0+F472VMMyZoJM5o3M9FL/xR/lfx/0WaCJQNIOJ/wDK/j/ol/xN/lfx/wBFnAlKC7vOIM7HM7OMwInNMfJUcrlAxTEWUWy7Un4WTq4/yHigaxzE202FkxmgvPSm05tfNzW+jXKJw5RPZmq4Q6s7tCDuGwBTB/0gepKo7Kg+9rEu1pNdNV3Ko4bUm/hGk+HmtimzRCkKIp25ohoEHdAywSRKGoIJhKCRskcSd9UAFCURQFAiRcuQeoXNXVR8srrl2qaNxAXNt6EQceAgyJj++BOf3odUOYBVpBRatqDoQCPJTWvBTV1UAHylQtDIY7gNu6TkDXAaPbofLRefX1Z1AOAO+k+a9QxOpI8Oiw+O4dIMiQeSr7acxHCgwziqpbPz0u9PxNJhrh0P5r13DcXFxb06zRAe2cs5i3kWk9QQQvBL22fSdlOx2dG4/Nb/APsrxFwFS3fMfrGT46PA8Jyn1K0tSPHcOemW031ZtWXJDvVZTjq4LbilUb9kb+v9VpK+hUbFMPFwx0AFwpvaOurSB9VnWPTotOuT+G1O0a128x9Ve0N4GxWH4WfUY3Lu3x5eq0Lb5w2385U0i09QrltWv5Sh3uEW4uKlUMDnudOY96DA+EHQKaxyiFxJk6k6ynmOXdEajTyrTuZlOogHXNljZNXInvFwJ6D+SYzIAVEog4xpOgE+AErL4vw7VpPNey7j93Udgf3enl/wtlhVZrXEu6RPIeaG/qhzyR4co9VVZi7Dixk5LlhovGh05+X5ewWgt76k/wCCo13hmE+x1S4hhlCuIrU2v8SIcPJw1CoLjgml+yrVKX4TFRo9DB+aDUBMXN/Rp/HUa3wLhPtusmeDK3/umx/8H/knKXBQ/aXDz+5TbS+uZA7i3GVNgIojMfvuGVvo3c/JVllg9zdu7S4LqbDuTpVeOjW/Yb/sBavBuGbem79DSBfv2jznePEF23pCm1GkEg7jQoHeH7GmH06bWhrG/YA0gAn6q44kt25Gua0Ah0SBGhH5woWG4cHjO5xGugGh08VIdh7qjZqvOYEgbRA0Gnz9UFI0idRPgle9sHu/PZI9sEg8iR7ICgFIUSEoBKAoygKAVyVIg9DunaKnvbwNEk/1R4ndxIJhYbG72vBbDXjlyK47S9GkJWI8T0qRk1A0/dJ38gql39o1MbNe/wAWjT+KFjMTpvJLi0D0kjXr7KrAWlMcaZZM1t6erWH9pNsdKgfT82Zh/DK0WH45RuWOfQfnDTB3BBidQdQvDWUCfBXOCUrik7PRLmHmTo1w6EcwrWxxpWmad9bem3DiTuod1bZhCXC7gVm96Gv5tnQ+LZ5KQ8xosHX2yd/hgPdI56Hcg9QtDg3DNGjlqMc4vA+IkEEEbEKY2yDyOnNWTQBoNhot8Mb3E9Ob5M+OpjsxdN2PunMAft4rqtPNpMeK6zpGns75Qn1Wi3HSf5NJpz2DEaYEhogAnYeKrnVwN1ZXQ0WexI6LpjhwTO52tKdYEIg9Z22uXAqxoXJUi4t90NU96eqiW9eXKVUbzUSJdK7huXKCOeu6Wvd5xGUCNiojVJuA2BlBEDvac/FUWMrkictmtLgHnKOZ2QW1vZ0jQzECcpJfOoKoirfJRmA8BmksznXf+nsq++psDv0ZzCOsx4IHLElsva5oO2U7n8kxeMh05g6dZCaKFBzWk7AlCSplq5zBMTm2UWqwg66IAUu1kNILZzbeKhlF27vvH3QNuaRodChKV7iTJ1QEoOKApShJQIuSSkQW+MV50WdqvnSMym31xJ3UHc6n0XFL046JQw1j5a9oIdoW9QfFUWL8Lso1Q1ryWkTBb3h4TsfZbXDKWsqk42vaVOsyXAHKdJ130+hVq2tHStqUn8lRQsKbCco2A1Opn+SsKNFVlvjFFzw1pL3OIAa1pcSVq7a2Ed72Vopeyk5aV6BYWka7DdTrlzXAOHslaRsgpt5LWfj8d8so+Vq3XCfhkAEn2+ielRqTco2hPgrTHTwhjmy/ZbY5SygSgrRiCrsVmcaMBaOq5ZLie5yoI1Gr1UilXJMBUVre5nALS2jGgSoSssPo8yrFzdFXW9aFNbWlSCY4jUaFOGu46EpiUQKpKYSrOoAZPTeNAmq57xI0n0XNrkCNI8kNWsXbqEhlIulc0iddUC1GEGCmyjqvB6z1JTZKA+2d1KB7ydzKQlCSg4lASlJQEoOJQkriUJKDiUJK4lCSg6VyGVyCE2pm1Dk5RZJEarJYdiAaJc4R4lTLji6nTH6MGo72YPVcnhO+HoedYjcy12KYxSs6Wd5k/ZZ9px6Dw8V5PiF5Vu65e7vPeQA0axya0JvEL+rcPz1HFzjoByHQNC2HDGECh36mtUjaP1YP2f3jOvTbqujHj05MuXy/xY8M4Cy2bmdDqrviduG/hb+fNaHMoTHp9r1uwPs3XVSZ03QMdqjedQUQkUblzm94eqkNcowR03IJTSlTLSilA1WcsPxi6SAttXWJ4p+IJIqcMAa4ErT0LtqztClKsLagZUJaShXarCi8QqO2YrGlpupEvMlBTTXBHKpKYGSklDKSVCRyklDKQlAUpCUJKQlApKElIShJQKSgJXEoC5ApKAlIShJQESgJSEoS5Asrk3mXIPJE9b2znmGiT5gLlyDRYVhApEPf3njUD7LT18Sru3qGUq5XVWdN6ea9cuQPMqJ179ly5ShKY+UrXLlyB1r0eZcuQNVysbxINVy5BU0CVYW9Zy5coStba4crGnXndKuQOUnap8FcuUSQ4lJmXLlVZ2ZJmXLkCSkLly5AJKEuXLkAkoC5cuQAXIC5KuQAXIXOSLkAF65cuQf/2Q=="/>
          <p:cNvSpPr>
            <a:spLocks noChangeAspect="1" noChangeArrowheads="1"/>
          </p:cNvSpPr>
          <p:nvPr/>
        </p:nvSpPr>
        <p:spPr bwMode="auto">
          <a:xfrm>
            <a:off x="6447392" y="4753449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B0F0"/>
              </a:solidFill>
            </a:endParaRPr>
          </a:p>
        </p:txBody>
      </p:sp>
      <p:sp>
        <p:nvSpPr>
          <p:cNvPr id="8" name="AutoShape 12" descr="data:image/jpeg;base64,/9j/4AAQSkZJRgABAQAAAQABAAD/2wCEAAkGBxASEhUSEBIWEBUVFRUVFRAWEBUQEBUYFRUXFxUVFRUYHSggGBolGxUVITEhJSkrLi4uFx8zODMtNygtLisBCgoKDg0OFxAQGi0eHSUtLS0tLS0rKy01Li8tLS0tKy0tLS0tLS0tKy0tLS0tKy0tKy0tLS0rKy0tLS0tLS0tLf/AABEIALcBEwMBIgACEQEDEQH/xAAbAAABBQEBAAAAAAAAAAAAAAACAQMEBQYAB//EAEMQAAEDAgQDBgMEBwcDBQAAAAEAAhEDBAUSITEGQVETImFxgZEyobFCUmLRIzNDcqLB4QcUFmOC8PGS0+IVVHOj0v/EABkBAQADAQEAAAAAAAAAAAAAAAABAgMEBf/EACMRAQACAgICAgIDAAAAAAAAAAABAgMRITESQQQTMlEUInH/2gAMAwEAAhEDEQA/AJDSnWlV1tX5FFe34Y1aKplxctYNVk8Wxt2aGA77hMXl7UqGeXRTbOxDozBOyEq3uaxpzPJQrPHCH5Kmnmr5luA2OSz3EGFgjMzcc1HjEdJm0y0YIcNFV1mwVX8OYqSOzfoQri4ZKiY2iENcnHUyghV6WDCULkTUBBG0IQE40IDanGoGhONCA2pxoQNCdaEBAI2hIAiCAgEq6EsIOQFOFCUDZQlGUBQAUhRFCUCFAjKFAKEoihKAShcEaFwQNQlSpEEhtAO15pl+H5t9U9aPjRS2haKq6nhrQNlJoNEQpDmwm61ONQpD4oyFDqsE5Sp1pVBEpm9ZqCEQpa+DDNmZoVZMtnZdVJYFKp6hQlWiigdaqzqUOiFjUFQ+1TLqJCvnUQUy+1lV8U7U4CNqmVbWFHNOFGklanGoGhOAKAbU/RpFxhokploUyzqZdc2U7bTpzQNgI2N9PFc8CdDPjEFWN1g1WmzO6I0kA6iUESsZ1kaaQPqm1wCkW9EOBlBHTzaTezLp73SU0Qj7f8I2hBHKAo3KZcYTUYztDEbkA6gFBXBsmAiuKJYYPmioDX4ssayjuzm7xcCdoCCIUJRFCUAlIiKFAhQlEUJQAuSrkBuEFTKD5TFRqWktFUx4SM10KVhQuEFSIVZjmmApFMnLBT72TqiLdECU2SEbNElEonBQJLdUzVZCWm5PTKBpi4hKBCWoNEDZAKiV6KlsCR7UFPlTjQnrmlCaas1khgGXYTvM6pGhA0KXSogsLp1HJB1tSe49wFx30E+60N7fvqUzTbTOcjvjSBB1jrqqfD780gYaDMazGylNxkgyKbZO5koK0tI0Ig9DoU63KOZ8VExvHKLHF9ZzaZIHdmXecLM3HHNL9lRfU8TDR/NBrKkck2Vi3cbVuVu2PGqAnaHHA/aW7gOtN7any0+qDYU6bnGGguPQBXV1fPfTNMMOcghw0gRGaNfEe6zWAcV2zyRSe0uMdx006mnQHfflKuP/AFcgz2YnrJ8PyCCre0gwRBHI6FAVIvbntHZiI0A67JlrZMTCAXsI3ESmypdxJGpGnz8VFhAKRE4RuhQCUJRlCUALly5BYZdFH2KmUwo9Vmq0UP0U49qZoqQpANKdYJCbeNEdq6QiQ094T8JsthyfhQGSETXQihA5hG4QPHVI7ZNUnwYKfeEQZdso1vVzJ+sYaVWYdV380SsLpuijWVv2jwyYk7+WpUqoZalw22qZs7CGxpJ18xCrKYLiVh2REHMCDvvp/wAoG1m/d+al3jK1VoeYAE9zmOpnnsq4KqRz6LL41xE9z+wsxned38h5dB4+3UyuIb5/doUYL3nLHI6SZ/CAQT5gc0/hOFsoNgd5x1fUPxOJ3PkgpLHhWTnuXmo46kTpPn/vzV/bYfRZ8NNo8csu9zqpcJQg4Jq4sKNT9ZTY7zaJ908EYQZbFuDqbhNE5T9xxJb6O3b81W2OOXFo/srkOqUx97WswdQf2jf9+C3qrsYwunXZldoR8Lx8TT1H5IHaFdr2h7HBzXCQ4aghEVh8IvX2Vc0aulJzod91jj8NRv4Tz/otwUCFI06qXkp9lP259d+nSFDQLUM6oEqRAhQFGUBQCuXLkFrSQ12c0rU4BK0UM0wrOjh1U65cvnp8lZ8PYSGt7Z4kn4GnYD73n0Vq9omSsb5dTqHTjwxMbszYwarO7fc/kpNpw+QZc70H5lXjSEfbMG5/mqfZZpGGqvGCUzvPuU8MLYPsj11+qlOu28p9k2cSb0KpNp/a8UiOoMVKTG7AA+Si1R/vkpQxKk85QdRuDumXsVe2m9cTCqxGw0zM9R08R4KHQqSIK0OWFXX1u1veDNOcaEePkt65dRy5b4Nz/VV3nwnyWatq8SFq7mk17f0bpMfCT/NZe4tHUz32lsnmNPQ81rW8W6YWx2r3C4ovJaErqjm6BxHgCQut9gium6qZVggrv+87/qK6Y1UjIezy5dfizSFVY1edlQqv+0Kbi0dSBp84VVldgVHO6pcu+059Ol4U2uOd3+p8megHRXITVnbClTp0hsymxvs0E/MlPQoHK24aw5tetlfq1oLnDaYgAe5VStPwNVaKlQEw5zRlHWCZ/kg11OzpNENptA6BghYzirCm0XtdTENfPd5Bw3jw1W4zLN8bVGdmxs97NIHOIIJPyQY9CUSQoMvxnhgfT7QDvM38WHf2OvuneEb81KADjL6R7N06yAJaT5tj2Ku7qkHNLTsQQfIiCsXwhULLmrSP2ma/vUnR9Hn2Ujdm+dMw3aNjt7qIUpXNcQZG4UCXcvaaYABkRPdiNOfmoKkG7f1330CjoEKAoygKAVy5cgtQVNwyxfUOxDZ1dy8QOpTOFWhrVGsmAdSegAkrZmm1oDWjK0bAJkv48Qvix+XM9BLjAAGUAAAeA2RCgDv9UmYJ3tQFzOvYew8E2+hr6In3YCaN61OExsxc/RV9aprorC4qNP8ARVzmQZ/5VZhpE8KjHLB7wKtE5arNjsHDfK7w+iPhjiLtpY8ZHtMOY7cFWgEqhx/BXEivQ7lZvPk8fdd+fJNa5gid8S2ppSJCi1R1VRwpxD2oyP7r26OYdwVf3TARIU74U8dTpiscs30HGrRk093sG7PxD8P08tjw/FWvbBh2mxEj2V68zosBxEDZ1wWaU6kuDeTSD3gPDUH1VZ/cNYjfEtb2DNwCPDl80FWkXCWgmPBQMF4jovAFT3Wht7iiPgfoeUSta5LR7Y3+PWfWpUWUjfRZ3jF8Npjk6R/9lL+Uq74pxVrQYKxfEWLMr27BTcalRoLnlrSQ3QAFxGg1y+q0pk8p058uD64idt3cjvu/ed9SgCKtVD8tRurajGVGnwe0FCFdgVTMNoVy9r6LXEtMh0d3Tqdlb8L4cxwNWoA6DDQdRpuYWoDkFVS4nYaeY03yNwGy2f3th6rO4mK9R3bVGEB4BBAlobyEq0qYe4Uq7BOtYFo8JH/6+S0NOAA0bAAeyDztLC1HEeHsLDVaA1zYmBEg9fFZhA5aWoqPawyATy3WCsKOXEXEbZrn2DgB9QvQbOuGE1HbU2PefJrSVicJpH+9OnenS7x/FVcP+2T6qfSGpsKAe8NdtBPSfBDiFAMeWt20PlPJO2wpBsl0P5HXT2SXQpFstdL+Z1167qEoK5KkQCUJRFCUArly5Bt+D7MgOrO5jK337x+QHurK4qHWFNIaxgY0QAIA8FU1SZXPe2527cdNRpV3+K9mZOyiHiVpMNMq3rWjXiHNB9FQXfCtPNnpONM9N2+xWfLePH2XF8YNOmHumJhcMTpgAvqBpgaZhOqYxPD6zqJpvAfI0I+sFYF9tUo5nVGFpboC5sAmYEHnyVedr6jT0StxBSYARUD/AMI1PyVhaXYqAOBkESDyKwFDEexpjWXvBkneFK4OxFzHFmbuEkmdh4+CbPHiXogYmqiHD75lUSxwdrB6g9CnazOavtlrllOILN1N4uaGjmjvD7w6H81pcLxVtei17TMjXw6gpuq0OBadZ0Ky2FVjaXT7cnu1BnZ0nmoX7hpw4h+qp+MLOlUZNQw1vezSG5REEknl+SmPq6lSLi3ZWpFrxILS1w3kOEH5FWorfp5Le1rWn+puHVD91tIkf9ZIaon+JrhujXhv8R/IKou7Kqyo+m79m9zCfhBykiR7K5wfhK4rwQ3K3775Y30G7vQQt/rrPpx/ffWtqq7v6tY/pHuf4bD2Cew4Vw4imXDM0tc1skuad2lo3C9Bw7gegyM5NZx5fq2ew1PqVessW0e41jWDo0Bo+SvFdMZtNu+VDwZfdpbdi79ZbEtjmaTiSw/6Tmb4aK6as/xBY1aNUXtqO82e1Zyc3nI6Eb9CAeqtcMxKlXZnpHzYfiaeYPqpQ0+F472VMMyZoJM5o3M9FL/xR/lfx/0WaCJQNIOJ/wDK/j/ol/xN/lfx/wBFnAlKC7vOIM7HM7OMwInNMfJUcrlAxTEWUWy7Un4WTq4/yHigaxzE202FkxmgvPSm05tfNzW+jXKJw5RPZmq4Q6s7tCDuGwBTB/0gepKo7Kg+9rEu1pNdNV3Ko4bUm/hGk+HmtimzRCkKIp25ohoEHdAywSRKGoIJhKCRskcSd9UAFCURQFAiRcuQeoXNXVR8srrl2qaNxAXNt6EQceAgyJj++BOf3odUOYBVpBRatqDoQCPJTWvBTV1UAHylQtDIY7gNu6TkDXAaPbofLRefX1Z1AOAO+k+a9QxOpI8Oiw+O4dIMiQeSr7acxHCgwziqpbPz0u9PxNJhrh0P5r13DcXFxb06zRAe2cs5i3kWk9QQQvBL22fSdlOx2dG4/Nb/APsrxFwFS3fMfrGT46PA8Jyn1K0tSPHcOemW031ZtWXJDvVZTjq4LbilUb9kb+v9VpK+hUbFMPFwx0AFwpvaOurSB9VnWPTotOuT+G1O0a128x9Ve0N4GxWH4WfUY3Lu3x5eq0Lb5w2385U0i09QrltWv5Sh3uEW4uKlUMDnudOY96DA+EHQKaxyiFxJk6k6ynmOXdEajTyrTuZlOogHXNljZNXInvFwJ6D+SYzIAVEog4xpOgE+AErL4vw7VpPNey7j93Udgf3enl/wtlhVZrXEu6RPIeaG/qhzyR4co9VVZi7Dixk5LlhovGh05+X5ewWgt76k/wCCo13hmE+x1S4hhlCuIrU2v8SIcPJw1CoLjgml+yrVKX4TFRo9DB+aDUBMXN/Rp/HUa3wLhPtusmeDK3/umx/8H/knKXBQ/aXDz+5TbS+uZA7i3GVNgIojMfvuGVvo3c/JVllg9zdu7S4LqbDuTpVeOjW/Yb/sBavBuGbem79DSBfv2jznePEF23pCm1GkEg7jQoHeH7GmH06bWhrG/YA0gAn6q44kt25Gua0Ah0SBGhH5woWG4cHjO5xGugGh08VIdh7qjZqvOYEgbRA0Gnz9UFI0idRPgle9sHu/PZI9sEg8iR7ICgFIUSEoBKAoygKAVyVIg9DunaKnvbwNEk/1R4ndxIJhYbG72vBbDXjlyK47S9GkJWI8T0qRk1A0/dJ38gql39o1MbNe/wAWjT+KFjMTpvJLi0D0kjXr7KrAWlMcaZZM1t6erWH9pNsdKgfT82Zh/DK0WH45RuWOfQfnDTB3BBidQdQvDWUCfBXOCUrik7PRLmHmTo1w6EcwrWxxpWmad9bem3DiTuod1bZhCXC7gVm96Gv5tnQ+LZ5KQ8xosHX2yd/hgPdI56Hcg9QtDg3DNGjlqMc4vA+IkEEEbEKY2yDyOnNWTQBoNhot8Mb3E9Ob5M+OpjsxdN2PunMAft4rqtPNpMeK6zpGns75Qn1Wi3HSf5NJpz2DEaYEhogAnYeKrnVwN1ZXQ0WexI6LpjhwTO52tKdYEIg9Z22uXAqxoXJUi4t90NU96eqiW9eXKVUbzUSJdK7huXKCOeu6Wvd5xGUCNiojVJuA2BlBEDvac/FUWMrkictmtLgHnKOZ2QW1vZ0jQzECcpJfOoKoirfJRmA8BmksznXf+nsq++psDv0ZzCOsx4IHLElsva5oO2U7n8kxeMh05g6dZCaKFBzWk7AlCSplq5zBMTm2UWqwg66IAUu1kNILZzbeKhlF27vvH3QNuaRodChKV7iTJ1QEoOKApShJQIuSSkQW+MV50WdqvnSMym31xJ3UHc6n0XFL046JQw1j5a9oIdoW9QfFUWL8Lso1Q1ryWkTBb3h4TsfZbXDKWsqk42vaVOsyXAHKdJ130+hVq2tHStqUn8lRQsKbCco2A1Opn+SsKNFVlvjFFzw1pL3OIAa1pcSVq7a2Ed72Vopeyk5aV6BYWka7DdTrlzXAOHslaRsgpt5LWfj8d8so+Vq3XCfhkAEn2+ielRqTco2hPgrTHTwhjmy/ZbY5SygSgrRiCrsVmcaMBaOq5ZLie5yoI1Gr1UilXJMBUVre5nALS2jGgSoSssPo8yrFzdFXW9aFNbWlSCY4jUaFOGu46EpiUQKpKYSrOoAZPTeNAmq57xI0n0XNrkCNI8kNWsXbqEhlIulc0iddUC1GEGCmyjqvB6z1JTZKA+2d1KB7ydzKQlCSg4lASlJQEoOJQkriUJKDiUJK4lCSg6VyGVyCE2pm1Dk5RZJEarJYdiAaJc4R4lTLji6nTH6MGo72YPVcnhO+HoedYjcy12KYxSs6Wd5k/ZZ9px6Dw8V5PiF5Vu65e7vPeQA0axya0JvEL+rcPz1HFzjoByHQNC2HDGECh36mtUjaP1YP2f3jOvTbqujHj05MuXy/xY8M4Cy2bmdDqrviduG/hb+fNaHMoTHp9r1uwPs3XVSZ03QMdqjedQUQkUblzm94eqkNcowR03IJTSlTLSilA1WcsPxi6SAttXWJ4p+IJIqcMAa4ErT0LtqztClKsLagZUJaShXarCi8QqO2YrGlpupEvMlBTTXBHKpKYGSklDKSVCRyklDKQlAUpCUJKQlApKElIShJQKSgJXEoC5ApKAlIShJQESgJSEoS5Asrk3mXIPJE9b2znmGiT5gLlyDRYVhApEPf3njUD7LT18Sru3qGUq5XVWdN6ea9cuQPMqJ179ly5ShKY+UrXLlyB1r0eZcuQNVysbxINVy5BU0CVYW9Zy5coStba4crGnXndKuQOUnap8FcuUSQ4lJmXLlVZ2ZJmXLkCSkLly5AJKEuXLkAkoC5cuQAXIC5KuQAXIXOSLkAF65cuQf/2Q=="/>
          <p:cNvSpPr>
            <a:spLocks noChangeAspect="1" noChangeArrowheads="1"/>
          </p:cNvSpPr>
          <p:nvPr/>
        </p:nvSpPr>
        <p:spPr bwMode="auto">
          <a:xfrm>
            <a:off x="6588069" y="4905849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7392" y="17329"/>
            <a:ext cx="8213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Búsqueda de información tradicional…….</a:t>
            </a:r>
          </a:p>
        </p:txBody>
      </p:sp>
    </p:spTree>
    <p:extLst>
      <p:ext uri="{BB962C8B-B14F-4D97-AF65-F5344CB8AC3E}">
        <p14:creationId xmlns:p14="http://schemas.microsoft.com/office/powerpoint/2010/main" val="9067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20696" y="4558309"/>
            <a:ext cx="3259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00B0F0"/>
                </a:solidFill>
              </a:rPr>
              <a:t>Charlas con </a:t>
            </a:r>
            <a:r>
              <a:rPr lang="es-AR" b="1" dirty="0" smtClean="0">
                <a:solidFill>
                  <a:srgbClr val="00B0F0"/>
                </a:solidFill>
              </a:rPr>
              <a:t>clientes/proveedores / investigadores / especialistas </a:t>
            </a:r>
            <a:endParaRPr lang="es-AR" b="1" dirty="0">
              <a:solidFill>
                <a:srgbClr val="00B0F0"/>
              </a:solidFill>
            </a:endParaRPr>
          </a:p>
        </p:txBody>
      </p:sp>
      <p:pic>
        <p:nvPicPr>
          <p:cNvPr id="1030" name="Picture 6" descr="http://www.salesup.com/crm-online/imagenes/orientacion%20al%20cliente%2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" y="1700808"/>
            <a:ext cx="340262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0" y="1522828"/>
            <a:ext cx="3259824" cy="23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884176" y="3826507"/>
            <a:ext cx="325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00B0F0"/>
                </a:solidFill>
              </a:rPr>
              <a:t>Analizar a la competencia</a:t>
            </a:r>
            <a:endParaRPr lang="es-AR" b="1" dirty="0">
              <a:solidFill>
                <a:srgbClr val="00B0F0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31" y="4558309"/>
            <a:ext cx="3259824" cy="209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159763" y="5972359"/>
            <a:ext cx="325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00B0F0"/>
                </a:solidFill>
              </a:rPr>
              <a:t>Estado del Arte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7392" y="17329"/>
            <a:ext cx="8645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Búsqueda de información tradicional…….</a:t>
            </a:r>
            <a:endParaRPr lang="es-AR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540568" y="25321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La vigilancia tradicional…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5536" y="1371540"/>
            <a:ext cx="42124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A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realizaba de manera esporádica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Carecía de una metodología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 veía como un proceso sistematizado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Existía una necesidad puntual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Acceso a fuentes limitadas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existía Internet</a:t>
            </a: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5"/>
          <a:stretch/>
        </p:blipFill>
        <p:spPr bwMode="auto">
          <a:xfrm>
            <a:off x="4608004" y="980728"/>
            <a:ext cx="4525364" cy="45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4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83" y="980728"/>
            <a:ext cx="4792717" cy="457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1548680" y="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Contexto actual…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3379" y="1271657"/>
            <a:ext cx="39205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Entorno globalizado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Acortamiento de los ciclos de vida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Mayores niveles de exigencias en términos de competitividad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Cambios tecnológicos - </a:t>
            </a:r>
            <a:r>
              <a:rPr lang="es-A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TICs</a:t>
            </a:r>
            <a:endParaRPr lang="es-AR" sz="2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AR" sz="2400" b="1" dirty="0">
              <a:solidFill>
                <a:srgbClr val="0083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AR" sz="2400" b="1" dirty="0">
              <a:solidFill>
                <a:srgbClr val="0083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2"/>
          <a:stretch/>
        </p:blipFill>
        <p:spPr bwMode="auto">
          <a:xfrm>
            <a:off x="251520" y="-27384"/>
            <a:ext cx="889248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1 CuadroTexto"/>
          <p:cNvSpPr txBox="1">
            <a:spLocks noChangeArrowheads="1"/>
          </p:cNvSpPr>
          <p:nvPr/>
        </p:nvSpPr>
        <p:spPr bwMode="auto">
          <a:xfrm>
            <a:off x="4716016" y="5589240"/>
            <a:ext cx="3348037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VIGILANCIA </a:t>
            </a:r>
            <a:r>
              <a:rPr lang="es-AR" altLang="es-A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AVANZADA</a:t>
            </a:r>
            <a:endParaRPr lang="es-AR" altLang="es-AR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rmal">
  <a:themeElements>
    <a:clrScheme name="t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891</Words>
  <Application>Microsoft Office PowerPoint</Application>
  <PresentationFormat>Presentación en pantalla (4:3)</PresentationFormat>
  <Paragraphs>167</Paragraphs>
  <Slides>31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MS PGothic</vt:lpstr>
      <vt:lpstr>Arial</vt:lpstr>
      <vt:lpstr>Calibri</vt:lpstr>
      <vt:lpstr>Georgia</vt:lpstr>
      <vt:lpstr>Monotype Sorts</vt:lpstr>
      <vt:lpstr>Times New Roman</vt:lpstr>
      <vt:lpstr>Wingdings</vt:lpstr>
      <vt:lpstr>Tema de Office</vt:lpstr>
      <vt:lpstr>termal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GUAGLIANO Miguel</dc:creator>
  <cp:lastModifiedBy>Usuario de Windows</cp:lastModifiedBy>
  <cp:revision>68</cp:revision>
  <dcterms:created xsi:type="dcterms:W3CDTF">2018-04-16T18:05:55Z</dcterms:created>
  <dcterms:modified xsi:type="dcterms:W3CDTF">2018-09-27T19:52:38Z</dcterms:modified>
</cp:coreProperties>
</file>